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60" r:id="rId2"/>
    <p:sldMasterId id="2147483772" r:id="rId3"/>
    <p:sldMasterId id="2147483784" r:id="rId4"/>
    <p:sldMasterId id="2147483796" r:id="rId5"/>
    <p:sldMasterId id="2147483808" r:id="rId6"/>
    <p:sldMasterId id="2147483820" r:id="rId7"/>
    <p:sldMasterId id="2147483832" r:id="rId8"/>
    <p:sldMasterId id="2147483844" r:id="rId9"/>
    <p:sldMasterId id="2147483856" r:id="rId10"/>
  </p:sldMasterIdLst>
  <p:notesMasterIdLst>
    <p:notesMasterId r:id="rId48"/>
  </p:notesMasterIdLst>
  <p:sldIdLst>
    <p:sldId id="487" r:id="rId11"/>
    <p:sldId id="482" r:id="rId12"/>
    <p:sldId id="483" r:id="rId13"/>
    <p:sldId id="484" r:id="rId14"/>
    <p:sldId id="488" r:id="rId15"/>
    <p:sldId id="485" r:id="rId16"/>
    <p:sldId id="256" r:id="rId17"/>
    <p:sldId id="435" r:id="rId18"/>
    <p:sldId id="481" r:id="rId19"/>
    <p:sldId id="443" r:id="rId20"/>
    <p:sldId id="452" r:id="rId21"/>
    <p:sldId id="467" r:id="rId22"/>
    <p:sldId id="468" r:id="rId23"/>
    <p:sldId id="453" r:id="rId24"/>
    <p:sldId id="444" r:id="rId25"/>
    <p:sldId id="455" r:id="rId26"/>
    <p:sldId id="454" r:id="rId27"/>
    <p:sldId id="456" r:id="rId28"/>
    <p:sldId id="457" r:id="rId29"/>
    <p:sldId id="478" r:id="rId30"/>
    <p:sldId id="458" r:id="rId31"/>
    <p:sldId id="472" r:id="rId32"/>
    <p:sldId id="473" r:id="rId33"/>
    <p:sldId id="460" r:id="rId34"/>
    <p:sldId id="474" r:id="rId35"/>
    <p:sldId id="475" r:id="rId36"/>
    <p:sldId id="476" r:id="rId37"/>
    <p:sldId id="477" r:id="rId38"/>
    <p:sldId id="466" r:id="rId39"/>
    <p:sldId id="470" r:id="rId40"/>
    <p:sldId id="479" r:id="rId41"/>
    <p:sldId id="451" r:id="rId42"/>
    <p:sldId id="480" r:id="rId43"/>
    <p:sldId id="489" r:id="rId44"/>
    <p:sldId id="491" r:id="rId45"/>
    <p:sldId id="490" r:id="rId46"/>
    <p:sldId id="492" r:id="rId47"/>
  </p:sldIdLst>
  <p:sldSz cx="12192000" cy="6858000"/>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E8360A51-7D44-4F2B-B0DF-3450160501B2}">
          <p14:sldIdLst>
            <p14:sldId id="487"/>
            <p14:sldId id="482"/>
            <p14:sldId id="483"/>
            <p14:sldId id="484"/>
            <p14:sldId id="488"/>
            <p14:sldId id="485"/>
            <p14:sldId id="256"/>
            <p14:sldId id="435"/>
            <p14:sldId id="481"/>
            <p14:sldId id="443"/>
            <p14:sldId id="452"/>
            <p14:sldId id="467"/>
            <p14:sldId id="468"/>
            <p14:sldId id="453"/>
            <p14:sldId id="444"/>
            <p14:sldId id="455"/>
            <p14:sldId id="454"/>
            <p14:sldId id="456"/>
            <p14:sldId id="457"/>
            <p14:sldId id="478"/>
            <p14:sldId id="458"/>
            <p14:sldId id="472"/>
            <p14:sldId id="473"/>
            <p14:sldId id="460"/>
            <p14:sldId id="474"/>
            <p14:sldId id="475"/>
            <p14:sldId id="476"/>
            <p14:sldId id="477"/>
            <p14:sldId id="466"/>
            <p14:sldId id="470"/>
            <p14:sldId id="479"/>
            <p14:sldId id="451"/>
            <p14:sldId id="480"/>
            <p14:sldId id="489"/>
            <p14:sldId id="491"/>
            <p14:sldId id="490"/>
            <p14:sldId id="492"/>
          </p14:sldIdLst>
        </p14:section>
      </p14:sectionLst>
    </p:ex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308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77918" autoAdjust="0"/>
  </p:normalViewPr>
  <p:slideViewPr>
    <p:cSldViewPr>
      <p:cViewPr varScale="1">
        <p:scale>
          <a:sx n="90" d="100"/>
          <a:sy n="90" d="100"/>
        </p:scale>
        <p:origin x="-1146" y="-10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4" y="0"/>
            <a:ext cx="2945659" cy="496332"/>
          </a:xfrm>
          <a:prstGeom prst="rect">
            <a:avLst/>
          </a:prstGeom>
        </p:spPr>
        <p:txBody>
          <a:bodyPr vert="horz" lIns="91440" tIns="45720" rIns="91440" bIns="45720" rtlCol="0"/>
          <a:lstStyle>
            <a:lvl1pPr algn="r">
              <a:defRPr sz="1200"/>
            </a:lvl1pPr>
          </a:lstStyle>
          <a:p>
            <a:fld id="{98E1A89C-D471-4CF9-B9C3-6F596F3D5B81}" type="datetimeFigureOut">
              <a:rPr lang="ru-RU" smtClean="0"/>
              <a:t>24.01.2025</a:t>
            </a:fld>
            <a:endParaRPr lang="ru-RU"/>
          </a:p>
        </p:txBody>
      </p:sp>
      <p:sp>
        <p:nvSpPr>
          <p:cNvPr id="4" name="Образ слайда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154"/>
            <a:ext cx="5438140" cy="4466987"/>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1" y="9428584"/>
            <a:ext cx="2945659" cy="49633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4" y="9428584"/>
            <a:ext cx="2945659" cy="496332"/>
          </a:xfrm>
          <a:prstGeom prst="rect">
            <a:avLst/>
          </a:prstGeom>
        </p:spPr>
        <p:txBody>
          <a:bodyPr vert="horz" lIns="91440" tIns="45720" rIns="91440" bIns="45720" rtlCol="0" anchor="b"/>
          <a:lstStyle>
            <a:lvl1pPr algn="r">
              <a:defRPr sz="1200"/>
            </a:lvl1pPr>
          </a:lstStyle>
          <a:p>
            <a:fld id="{9385BF85-3A27-49D0-9BF9-45C0B187348E}" type="slidenum">
              <a:rPr lang="ru-RU" smtClean="0"/>
              <a:t>‹#›</a:t>
            </a:fld>
            <a:endParaRPr lang="ru-RU"/>
          </a:p>
        </p:txBody>
      </p:sp>
    </p:spTree>
    <p:extLst>
      <p:ext uri="{BB962C8B-B14F-4D97-AF65-F5344CB8AC3E}">
        <p14:creationId xmlns:p14="http://schemas.microsoft.com/office/powerpoint/2010/main" val="585014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0488" y="744538"/>
            <a:ext cx="6616700" cy="3722687"/>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385BF85-3A27-49D0-9BF9-45C0B187348E}" type="slidenum">
              <a:rPr lang="ru-RU" smtClean="0">
                <a:solidFill>
                  <a:prstClr val="black"/>
                </a:solidFill>
              </a:rPr>
              <a:pPr/>
              <a:t>3</a:t>
            </a:fld>
            <a:endParaRPr lang="ru-RU">
              <a:solidFill>
                <a:prstClr val="black"/>
              </a:solidFill>
            </a:endParaRPr>
          </a:p>
        </p:txBody>
      </p:sp>
    </p:spTree>
    <p:extLst>
      <p:ext uri="{BB962C8B-B14F-4D97-AF65-F5344CB8AC3E}">
        <p14:creationId xmlns:p14="http://schemas.microsoft.com/office/powerpoint/2010/main" val="3761464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385BF85-3A27-49D0-9BF9-45C0B187348E}" type="slidenum">
              <a:rPr lang="ru-RU" smtClean="0"/>
              <a:t>15</a:t>
            </a:fld>
            <a:endParaRPr lang="ru-RU"/>
          </a:p>
        </p:txBody>
      </p:sp>
    </p:spTree>
    <p:extLst>
      <p:ext uri="{BB962C8B-B14F-4D97-AF65-F5344CB8AC3E}">
        <p14:creationId xmlns:p14="http://schemas.microsoft.com/office/powerpoint/2010/main" val="3423348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385BF85-3A27-49D0-9BF9-45C0B187348E}" type="slidenum">
              <a:rPr lang="ru-RU" smtClean="0">
                <a:solidFill>
                  <a:prstClr val="black"/>
                </a:solidFill>
              </a:rPr>
              <a:pPr/>
              <a:t>36</a:t>
            </a:fld>
            <a:endParaRPr lang="ru-RU">
              <a:solidFill>
                <a:prstClr val="black"/>
              </a:solidFill>
            </a:endParaRPr>
          </a:p>
        </p:txBody>
      </p:sp>
    </p:spTree>
    <p:extLst>
      <p:ext uri="{BB962C8B-B14F-4D97-AF65-F5344CB8AC3E}">
        <p14:creationId xmlns:p14="http://schemas.microsoft.com/office/powerpoint/2010/main" val="857963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24.01.2025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24.01.2025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24.01.2025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24.01.2025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24.01.2025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24.01.2025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24.01.2025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06927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29983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971483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729331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32504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87777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525000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893175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091260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9207321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8250747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7178469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912043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458045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7198171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6650000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9293308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9433822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303699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479735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4673453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717492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688"/>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1099792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592079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7163"/>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6718689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6934668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40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40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856117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3079458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669308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760731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702804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45199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012387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828"/>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459759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9843893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7303"/>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69774101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540757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49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49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972689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9555579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9755739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4"/>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6354246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717015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370478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43"/>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43"/>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4081613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688"/>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8438259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4288390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7163"/>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4914701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0174496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40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40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678130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682943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296887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1533871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194243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7431699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249013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688"/>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49165553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99657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7163"/>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0204573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31266418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40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40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0718926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011234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1699399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94558752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4165546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94349560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5604763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6477536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0708264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6446670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7309749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52993268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7519478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51114060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9951265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4770519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8619617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309810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688"/>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67799030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6192584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7163"/>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7987574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68029473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40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40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02339790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8793937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804795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4" y="273052"/>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0679984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2723751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8908043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6320485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79857933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7954732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604589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39872598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0849725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374120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5936985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3353379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45402493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9791750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87234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24.01.2025</a:t>
            </a:fld>
            <a:endParaRPr lang="ru-RU"/>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058403168"/>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57410364"/>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4"/>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61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0" y="635661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0" y="635661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55120929"/>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7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0" y="63567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0" y="63567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42881198"/>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4"/>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61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0" y="635661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0" y="635661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20887770"/>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4"/>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61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0" y="635661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0" y="635661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804104552"/>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55712060"/>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4"/>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61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0" y="635661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0" y="635661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16589665"/>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24.01.2025</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30317026"/>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8.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hyperlink" Target="https://ot.gov.ru/" TargetMode="External"/><Relationship Id="rId2" Type="http://schemas.openxmlformats.org/officeDocument/2006/relationships/notesSlide" Target="../notesSlides/notesSlide1.xml"/><Relationship Id="rId1" Type="http://schemas.openxmlformats.org/officeDocument/2006/relationships/slideLayout" Target="../slideLayouts/slideLayout46.xml"/><Relationship Id="rId5" Type="http://schemas.openxmlformats.org/officeDocument/2006/relationships/image" Target="../media/image1.png"/><Relationship Id="rId4" Type="http://schemas.openxmlformats.org/officeDocument/2006/relationships/hyperlink" Target="https://&#1084;&#1080;&#1085;&#1080;&#1089;&#1090;&#1077;&#1088;&#1089;&#1090;&#1074;&#1086;.&#1086;&#1073;&#1088;&#1072;&#1079;&#1086;&#1074;&#1072;&#1085;&#1080;&#1077;33.&#1088;&#1092;/deyatelnost/735/49594/"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8.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sferum.ru/?p=channel&amp;channelId=-223555863" TargetMode="External"/><Relationship Id="rId2" Type="http://schemas.openxmlformats.org/officeDocument/2006/relationships/notesSlide" Target="../notesSlides/notesSlide3.xml"/><Relationship Id="rId1" Type="http://schemas.openxmlformats.org/officeDocument/2006/relationships/slideLayout" Target="../slideLayouts/slideLayout90.xml"/><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0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76003" y="980728"/>
            <a:ext cx="10153128" cy="3456383"/>
          </a:xfrm>
        </p:spPr>
        <p:txBody>
          <a:bodyPr>
            <a:normAutofit/>
          </a:bodyPr>
          <a:lstStyle/>
          <a:p>
            <a:r>
              <a:rPr lang="ru-RU" sz="3200" b="1" dirty="0" smtClean="0">
                <a:latin typeface="Arial Black" pitchFamily="34" charset="0"/>
                <a:ea typeface="Calibri"/>
              </a:rPr>
              <a:t>Соблюдение </a:t>
            </a:r>
            <a:r>
              <a:rPr lang="ru-RU" sz="3200" b="1" dirty="0">
                <a:latin typeface="Arial Black" pitchFamily="34" charset="0"/>
                <a:ea typeface="Calibri"/>
              </a:rPr>
              <a:t>обязательных </a:t>
            </a:r>
            <a:r>
              <a:rPr lang="ru-RU" sz="3200" b="1" dirty="0" smtClean="0">
                <a:latin typeface="Arial Black" pitchFamily="34" charset="0"/>
                <a:ea typeface="Calibri"/>
              </a:rPr>
              <a:t>требований</a:t>
            </a:r>
            <a:br>
              <a:rPr lang="ru-RU" sz="3200" b="1" dirty="0" smtClean="0">
                <a:latin typeface="Arial Black" pitchFamily="34" charset="0"/>
                <a:ea typeface="Calibri"/>
              </a:rPr>
            </a:br>
            <a:r>
              <a:rPr lang="ru-RU" sz="3200" b="1" dirty="0" smtClean="0">
                <a:latin typeface="Arial Black" pitchFamily="34" charset="0"/>
                <a:ea typeface="Calibri"/>
              </a:rPr>
              <a:t> </a:t>
            </a:r>
            <a:r>
              <a:rPr lang="ru-RU" sz="3200" b="1" dirty="0">
                <a:latin typeface="Arial Black" pitchFamily="34" charset="0"/>
                <a:ea typeface="Calibri"/>
              </a:rPr>
              <a:t>в сфере образования </a:t>
            </a:r>
            <a:r>
              <a:rPr lang="ru-RU" sz="3200" dirty="0">
                <a:latin typeface="Arial Black" pitchFamily="34" charset="0"/>
                <a:ea typeface="Times New Roman"/>
              </a:rPr>
              <a:t/>
            </a:r>
            <a:br>
              <a:rPr lang="ru-RU" sz="3200" dirty="0">
                <a:latin typeface="Arial Black" pitchFamily="34" charset="0"/>
                <a:ea typeface="Times New Roman"/>
              </a:rPr>
            </a:br>
            <a:r>
              <a:rPr lang="ru-RU" sz="3200" b="1" dirty="0">
                <a:latin typeface="Arial Black" pitchFamily="34" charset="0"/>
                <a:ea typeface="Calibri"/>
              </a:rPr>
              <a:t>при реализации программ профессионального </a:t>
            </a:r>
            <a:r>
              <a:rPr lang="ru-RU" sz="3200" b="1" dirty="0" smtClean="0">
                <a:latin typeface="Arial Black" pitchFamily="34" charset="0"/>
                <a:ea typeface="Calibri"/>
              </a:rPr>
              <a:t>обучения</a:t>
            </a:r>
            <a:r>
              <a:rPr lang="ru-RU" sz="3200" dirty="0">
                <a:latin typeface="Arial Black" pitchFamily="34" charset="0"/>
                <a:ea typeface="Times New Roman"/>
              </a:rPr>
              <a:t/>
            </a:r>
            <a:br>
              <a:rPr lang="ru-RU" sz="3200" dirty="0">
                <a:latin typeface="Arial Black" pitchFamily="34" charset="0"/>
                <a:ea typeface="Times New Roman"/>
              </a:rPr>
            </a:br>
            <a:endParaRPr lang="ru-RU" sz="3000" b="1" dirty="0">
              <a:latin typeface="Arial Black" pitchFamily="34" charset="0"/>
              <a:cs typeface="Times New Roman" panose="02020603050405020304" pitchFamily="18" charset="0"/>
            </a:endParaRPr>
          </a:p>
        </p:txBody>
      </p:sp>
      <p:sp>
        <p:nvSpPr>
          <p:cNvPr id="3" name="Подзаголовок 2"/>
          <p:cNvSpPr>
            <a:spLocks noGrp="1"/>
          </p:cNvSpPr>
          <p:nvPr>
            <p:ph type="subTitle" idx="1"/>
          </p:nvPr>
        </p:nvSpPr>
        <p:spPr>
          <a:xfrm>
            <a:off x="335360" y="4437112"/>
            <a:ext cx="11305256" cy="1944216"/>
          </a:xfrm>
        </p:spPr>
        <p:txBody>
          <a:bodyPr>
            <a:normAutofit/>
          </a:bodyPr>
          <a:lstStyle/>
          <a:p>
            <a:pPr marL="26988" algn="r" fontAlgn="base">
              <a:lnSpc>
                <a:spcPct val="80000"/>
              </a:lnSpc>
              <a:spcBef>
                <a:spcPts val="600"/>
              </a:spcBef>
              <a:spcAft>
                <a:spcPct val="0"/>
              </a:spcAft>
              <a:buClr>
                <a:srgbClr val="3891A7"/>
              </a:buClr>
              <a:buSzPct val="80000"/>
            </a:pPr>
            <a:endParaRPr lang="ru-RU" altLang="ru-RU" sz="1600" b="1" dirty="0">
              <a:solidFill>
                <a:srgbClr val="002060"/>
              </a:solidFill>
              <a:effectLst>
                <a:outerShdw blurRad="38100" dist="38100" dir="2700000" algn="tl">
                  <a:srgbClr val="C0C0C0"/>
                </a:outerShdw>
              </a:effectLst>
              <a:latin typeface="Times New Roman" pitchFamily="18" charset="0"/>
              <a:cs typeface="Times New Roman" pitchFamily="18" charset="0"/>
            </a:endParaRPr>
          </a:p>
          <a:p>
            <a:pPr marL="26988" algn="r" fontAlgn="base">
              <a:lnSpc>
                <a:spcPct val="80000"/>
              </a:lnSpc>
              <a:spcBef>
                <a:spcPts val="600"/>
              </a:spcBef>
              <a:spcAft>
                <a:spcPct val="0"/>
              </a:spcAft>
              <a:buClr>
                <a:srgbClr val="3891A7"/>
              </a:buClr>
              <a:buSzPct val="80000"/>
            </a:pPr>
            <a:endParaRPr lang="ru-RU" altLang="ru-RU" sz="1600" b="1" dirty="0">
              <a:solidFill>
                <a:schemeClr val="tx1"/>
              </a:solidFill>
              <a:effectLst>
                <a:outerShdw blurRad="38100" dist="38100" dir="2700000" algn="tl">
                  <a:srgbClr val="C0C0C0"/>
                </a:outerShdw>
              </a:effectLst>
              <a:latin typeface="Times New Roman" pitchFamily="18" charset="0"/>
              <a:cs typeface="Times New Roman" pitchFamily="18" charset="0"/>
            </a:endParaRPr>
          </a:p>
          <a:p>
            <a:pPr marL="26988" algn="r" fontAlgn="base">
              <a:lnSpc>
                <a:spcPct val="80000"/>
              </a:lnSpc>
              <a:spcBef>
                <a:spcPts val="600"/>
              </a:spcBef>
              <a:spcAft>
                <a:spcPct val="0"/>
              </a:spcAft>
              <a:buClr>
                <a:srgbClr val="3891A7"/>
              </a:buClr>
              <a:buSzPct val="80000"/>
            </a:pPr>
            <a:endParaRPr lang="ru-RU" altLang="ru-RU" sz="900" dirty="0">
              <a:solidFill>
                <a:srgbClr val="230894"/>
              </a:solidFill>
              <a:effectLst>
                <a:outerShdw blurRad="38100" dist="38100" dir="2700000" algn="tl">
                  <a:srgbClr val="C0C0C0"/>
                </a:outerShdw>
              </a:effectLst>
              <a:latin typeface="Times New Roman" pitchFamily="18" charset="0"/>
              <a:cs typeface="Times New Roman" pitchFamily="18" charset="0"/>
            </a:endParaRPr>
          </a:p>
          <a:p>
            <a:pPr marL="26988" fontAlgn="base">
              <a:lnSpc>
                <a:spcPct val="80000"/>
              </a:lnSpc>
              <a:spcBef>
                <a:spcPts val="600"/>
              </a:spcBef>
              <a:spcAft>
                <a:spcPct val="0"/>
              </a:spcAft>
              <a:buClr>
                <a:srgbClr val="3891A7"/>
              </a:buClr>
              <a:buSzPct val="80000"/>
            </a:pPr>
            <a:endParaRPr lang="ru-RU" altLang="ru-RU" sz="1700" b="1" dirty="0" smtClean="0">
              <a:solidFill>
                <a:srgbClr val="230894"/>
              </a:solidFill>
              <a:latin typeface="Times New Roman" pitchFamily="18" charset="0"/>
              <a:cs typeface="Times New Roman" pitchFamily="18" charset="0"/>
            </a:endParaRPr>
          </a:p>
          <a:p>
            <a:pPr marL="26988" fontAlgn="base">
              <a:lnSpc>
                <a:spcPct val="80000"/>
              </a:lnSpc>
              <a:spcBef>
                <a:spcPts val="600"/>
              </a:spcBef>
              <a:spcAft>
                <a:spcPct val="0"/>
              </a:spcAft>
              <a:buClr>
                <a:srgbClr val="3891A7"/>
              </a:buClr>
              <a:buSzPct val="80000"/>
            </a:pPr>
            <a:endParaRPr lang="ru-RU" altLang="ru-RU" sz="1700" b="1" dirty="0">
              <a:solidFill>
                <a:srgbClr val="230894"/>
              </a:solidFill>
              <a:latin typeface="Times New Roman" pitchFamily="18" charset="0"/>
              <a:cs typeface="Times New Roman" pitchFamily="18" charset="0"/>
            </a:endParaRPr>
          </a:p>
          <a:p>
            <a:pPr marL="26988" fontAlgn="base">
              <a:lnSpc>
                <a:spcPct val="80000"/>
              </a:lnSpc>
              <a:spcBef>
                <a:spcPts val="600"/>
              </a:spcBef>
              <a:spcAft>
                <a:spcPct val="0"/>
              </a:spcAft>
              <a:buClr>
                <a:srgbClr val="3891A7"/>
              </a:buClr>
              <a:buSzPct val="80000"/>
            </a:pPr>
            <a:endParaRPr lang="ru-RU" altLang="ru-RU" sz="1700" b="1" dirty="0" smtClean="0">
              <a:solidFill>
                <a:srgbClr val="230894"/>
              </a:solidFill>
              <a:latin typeface="Times New Roman" pitchFamily="18" charset="0"/>
              <a:cs typeface="Times New Roman" pitchFamily="18" charset="0"/>
            </a:endParaRPr>
          </a:p>
          <a:p>
            <a:pPr marL="26988" fontAlgn="base">
              <a:lnSpc>
                <a:spcPct val="80000"/>
              </a:lnSpc>
              <a:spcBef>
                <a:spcPts val="600"/>
              </a:spcBef>
              <a:spcAft>
                <a:spcPct val="0"/>
              </a:spcAft>
              <a:buClr>
                <a:srgbClr val="3891A7"/>
              </a:buClr>
              <a:buSzPct val="80000"/>
            </a:pPr>
            <a:r>
              <a:rPr lang="ru-RU" altLang="ru-RU" sz="1700" b="1" dirty="0" smtClean="0">
                <a:solidFill>
                  <a:schemeClr val="tx1"/>
                </a:solidFill>
                <a:latin typeface="Times New Roman" pitchFamily="18" charset="0"/>
                <a:cs typeface="Times New Roman" pitchFamily="18" charset="0"/>
              </a:rPr>
              <a:t>2025 </a:t>
            </a:r>
            <a:r>
              <a:rPr lang="ru-RU" altLang="ru-RU" sz="1700" b="1" dirty="0">
                <a:solidFill>
                  <a:schemeClr val="tx1"/>
                </a:solidFill>
                <a:latin typeface="Times New Roman" pitchFamily="18" charset="0"/>
                <a:cs typeface="Times New Roman" pitchFamily="18" charset="0"/>
              </a:rPr>
              <a:t>год</a:t>
            </a:r>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
        <p:nvSpPr>
          <p:cNvPr id="5" name="Прямоугольник 4"/>
          <p:cNvSpPr/>
          <p:nvPr/>
        </p:nvSpPr>
        <p:spPr>
          <a:xfrm>
            <a:off x="1076003" y="116632"/>
            <a:ext cx="10492605" cy="507831"/>
          </a:xfrm>
          <a:prstGeom prst="rect">
            <a:avLst/>
          </a:prstGeom>
        </p:spPr>
        <p:txBody>
          <a:bodyPr wrap="square">
            <a:spAutoFit/>
          </a:bodyPr>
          <a:lstStyle/>
          <a:p>
            <a:pPr algn="ctr"/>
            <a:r>
              <a:rPr lang="ru-RU" sz="2700" b="1" dirty="0">
                <a:solidFill>
                  <a:srgbClr val="C00000"/>
                </a:solidFill>
                <a:latin typeface="Arial Black" pitchFamily="34" charset="0"/>
                <a:cs typeface="Times New Roman" panose="02020603050405020304" pitchFamily="18" charset="0"/>
              </a:rPr>
              <a:t>Министерство образования</a:t>
            </a:r>
            <a:r>
              <a:rPr lang="en-US" sz="2700" b="1" dirty="0">
                <a:solidFill>
                  <a:srgbClr val="C00000"/>
                </a:solidFill>
                <a:latin typeface="Arial Black" pitchFamily="34" charset="0"/>
                <a:cs typeface="Times New Roman" panose="02020603050405020304" pitchFamily="18" charset="0"/>
              </a:rPr>
              <a:t> </a:t>
            </a:r>
            <a:r>
              <a:rPr lang="ru-RU" sz="2700" b="1" dirty="0">
                <a:solidFill>
                  <a:srgbClr val="C00000"/>
                </a:solidFill>
                <a:latin typeface="Arial Black" pitchFamily="34" charset="0"/>
                <a:cs typeface="Times New Roman" panose="02020603050405020304" pitchFamily="18" charset="0"/>
              </a:rPr>
              <a:t>Владимирской </a:t>
            </a:r>
            <a:r>
              <a:rPr lang="ru-RU" sz="2700" b="1" dirty="0" smtClean="0">
                <a:solidFill>
                  <a:srgbClr val="C00000"/>
                </a:solidFill>
                <a:latin typeface="Arial Black" pitchFamily="34" charset="0"/>
                <a:cs typeface="Times New Roman" panose="02020603050405020304" pitchFamily="18" charset="0"/>
              </a:rPr>
              <a:t>области</a:t>
            </a:r>
            <a:endParaRPr lang="ru-RU" dirty="0">
              <a:solidFill>
                <a:prstClr val="black"/>
              </a:solidFill>
            </a:endParaRPr>
          </a:p>
        </p:txBody>
      </p:sp>
    </p:spTree>
    <p:extLst>
      <p:ext uri="{BB962C8B-B14F-4D97-AF65-F5344CB8AC3E}">
        <p14:creationId xmlns:p14="http://schemas.microsoft.com/office/powerpoint/2010/main" val="10460285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67409" y="188640"/>
            <a:ext cx="11017224" cy="6408712"/>
          </a:xfrm>
        </p:spPr>
        <p:txBody>
          <a:bodyPr>
            <a:normAutofit fontScale="85000" lnSpcReduction="10000"/>
          </a:bodyPr>
          <a:lstStyle/>
          <a:p>
            <a:pPr marL="0" lvl="0" indent="0" algn="ctr">
              <a:spcBef>
                <a:spcPts val="0"/>
              </a:spcBef>
              <a:buNone/>
            </a:pPr>
            <a:r>
              <a:rPr lang="ru-RU" sz="3300" b="1" dirty="0" smtClean="0">
                <a:solidFill>
                  <a:srgbClr val="C00000"/>
                </a:solidFill>
                <a:latin typeface="Arial Black" pitchFamily="34" charset="0"/>
                <a:cs typeface="Times New Roman" panose="02020603050405020304" pitchFamily="18" charset="0"/>
              </a:rPr>
              <a:t>ФЕДЕРАЛЬНЫЙ ЗАКОН ОТ 29.12.2012 </a:t>
            </a:r>
            <a:r>
              <a:rPr lang="ru-RU" sz="3300" b="1" dirty="0">
                <a:solidFill>
                  <a:srgbClr val="C00000"/>
                </a:solidFill>
                <a:latin typeface="Arial Black" pitchFamily="34" charset="0"/>
                <a:cs typeface="Times New Roman" panose="02020603050405020304" pitchFamily="18" charset="0"/>
              </a:rPr>
              <a:t>г</a:t>
            </a:r>
            <a:r>
              <a:rPr lang="ru-RU" sz="3300" b="1" dirty="0" smtClean="0">
                <a:solidFill>
                  <a:srgbClr val="C00000"/>
                </a:solidFill>
                <a:latin typeface="Arial Black" pitchFamily="34" charset="0"/>
                <a:cs typeface="Times New Roman" panose="02020603050405020304" pitchFamily="18" charset="0"/>
              </a:rPr>
              <a:t>.</a:t>
            </a:r>
            <a:r>
              <a:rPr lang="en-US" sz="3300" b="1" dirty="0" smtClean="0">
                <a:solidFill>
                  <a:srgbClr val="C00000"/>
                </a:solidFill>
                <a:latin typeface="Arial Black" pitchFamily="34" charset="0"/>
                <a:cs typeface="Times New Roman" panose="02020603050405020304" pitchFamily="18" charset="0"/>
              </a:rPr>
              <a:t> </a:t>
            </a:r>
            <a:r>
              <a:rPr lang="ru-RU" sz="3300" b="1" dirty="0" smtClean="0">
                <a:solidFill>
                  <a:srgbClr val="C00000"/>
                </a:solidFill>
                <a:latin typeface="Arial Black" pitchFamily="34" charset="0"/>
                <a:cs typeface="Times New Roman" panose="02020603050405020304" pitchFamily="18" charset="0"/>
              </a:rPr>
              <a:t>№ 273-ФЗ </a:t>
            </a:r>
            <a:endParaRPr lang="ru-RU" sz="3300" b="1" dirty="0">
              <a:solidFill>
                <a:srgbClr val="C00000"/>
              </a:solidFill>
              <a:latin typeface="Arial Black" pitchFamily="34" charset="0"/>
              <a:cs typeface="Times New Roman" panose="02020603050405020304" pitchFamily="18" charset="0"/>
            </a:endParaRPr>
          </a:p>
          <a:p>
            <a:pPr marL="0" lvl="0" indent="0" algn="ctr">
              <a:spcBef>
                <a:spcPts val="0"/>
              </a:spcBef>
              <a:buNone/>
            </a:pPr>
            <a:r>
              <a:rPr lang="ru-RU" sz="3300" b="1" dirty="0">
                <a:solidFill>
                  <a:srgbClr val="C00000"/>
                </a:solidFill>
                <a:latin typeface="Arial Black" pitchFamily="34" charset="0"/>
                <a:cs typeface="Times New Roman" panose="02020603050405020304" pitchFamily="18" charset="0"/>
              </a:rPr>
              <a:t>«</a:t>
            </a:r>
            <a:r>
              <a:rPr lang="ru-RU" sz="3300" b="1" dirty="0" smtClean="0">
                <a:solidFill>
                  <a:srgbClr val="C00000"/>
                </a:solidFill>
                <a:latin typeface="Arial Black" pitchFamily="34" charset="0"/>
                <a:cs typeface="Times New Roman" panose="02020603050405020304" pitchFamily="18" charset="0"/>
              </a:rPr>
              <a:t>ОБ ОБРАЗОВАНИИ </a:t>
            </a:r>
          </a:p>
          <a:p>
            <a:pPr marL="0" lvl="0" indent="0" algn="ctr">
              <a:spcBef>
                <a:spcPts val="0"/>
              </a:spcBef>
              <a:buNone/>
            </a:pPr>
            <a:r>
              <a:rPr lang="ru-RU" sz="3300" b="1" dirty="0" smtClean="0">
                <a:solidFill>
                  <a:srgbClr val="C00000"/>
                </a:solidFill>
                <a:latin typeface="Arial Black" pitchFamily="34" charset="0"/>
                <a:cs typeface="Times New Roman" panose="02020603050405020304" pitchFamily="18" charset="0"/>
              </a:rPr>
              <a:t>В РОССИЙСКОЙ ФЕДЕРАЦИИ» </a:t>
            </a:r>
          </a:p>
          <a:p>
            <a:pPr marL="0" lvl="0" indent="0" algn="just">
              <a:spcBef>
                <a:spcPts val="0"/>
              </a:spcBef>
              <a:buNone/>
            </a:pPr>
            <a:r>
              <a:rPr lang="ru-RU" sz="3300" b="1" kern="0" dirty="0" smtClean="0">
                <a:solidFill>
                  <a:srgbClr val="C00000"/>
                </a:solidFill>
                <a:latin typeface="Arial Black" pitchFamily="34" charset="0"/>
                <a:cs typeface="Times New Roman"/>
              </a:rPr>
              <a:t>     	</a:t>
            </a:r>
          </a:p>
          <a:p>
            <a:pPr marL="0" lvl="0" indent="0" algn="just">
              <a:spcBef>
                <a:spcPts val="0"/>
              </a:spcBef>
              <a:buNone/>
            </a:pPr>
            <a:r>
              <a:rPr lang="ru-RU" sz="4800" b="1" kern="0" dirty="0">
                <a:solidFill>
                  <a:srgbClr val="C00000"/>
                </a:solidFill>
                <a:latin typeface="Arial Black" pitchFamily="34" charset="0"/>
                <a:cs typeface="Times New Roman"/>
              </a:rPr>
              <a:t>	</a:t>
            </a:r>
            <a:endParaRPr lang="en-US" sz="4800" b="1" kern="0" dirty="0" smtClean="0">
              <a:solidFill>
                <a:srgbClr val="C00000"/>
              </a:solidFill>
              <a:latin typeface="Arial Black" pitchFamily="34" charset="0"/>
              <a:cs typeface="Times New Roman"/>
            </a:endParaRPr>
          </a:p>
          <a:p>
            <a:pPr marL="0" lvl="0" indent="0" algn="just">
              <a:spcBef>
                <a:spcPts val="0"/>
              </a:spcBef>
              <a:buNone/>
            </a:pPr>
            <a:r>
              <a:rPr lang="en-US" sz="4800" b="1" kern="0" dirty="0">
                <a:solidFill>
                  <a:srgbClr val="C00000"/>
                </a:solidFill>
                <a:latin typeface="Arial Black" pitchFamily="34" charset="0"/>
                <a:cs typeface="Times New Roman"/>
              </a:rPr>
              <a:t>	</a:t>
            </a:r>
            <a:r>
              <a:rPr lang="ru-RU" sz="2600" b="1" kern="0" dirty="0" smtClean="0">
                <a:solidFill>
                  <a:srgbClr val="FF0000"/>
                </a:solidFill>
                <a:latin typeface="Arial Black" pitchFamily="34" charset="0"/>
                <a:cs typeface="Times New Roman" pitchFamily="18" charset="0"/>
              </a:rPr>
              <a:t>Ч</a:t>
            </a:r>
            <a:r>
              <a:rPr lang="ru-RU" altLang="ru-RU" sz="2600" b="1" kern="0" dirty="0" smtClean="0">
                <a:solidFill>
                  <a:srgbClr val="FF0000"/>
                </a:solidFill>
                <a:latin typeface="Arial Black" pitchFamily="34" charset="0"/>
                <a:cs typeface="Times New Roman" pitchFamily="18" charset="0"/>
              </a:rPr>
              <a:t>асть </a:t>
            </a:r>
            <a:r>
              <a:rPr lang="ru-RU" altLang="ru-RU" sz="2600" b="1" kern="0" dirty="0">
                <a:solidFill>
                  <a:srgbClr val="FF0000"/>
                </a:solidFill>
                <a:latin typeface="Arial Black" pitchFamily="34" charset="0"/>
                <a:cs typeface="Times New Roman" pitchFamily="18" charset="0"/>
              </a:rPr>
              <a:t>6 статьи 28 273-ФЗ  </a:t>
            </a:r>
            <a:r>
              <a:rPr lang="ru-RU" altLang="ru-RU" sz="2600" b="1" kern="0" dirty="0">
                <a:solidFill>
                  <a:srgbClr val="1E21A2"/>
                </a:solidFill>
                <a:latin typeface="Arial Black" pitchFamily="34" charset="0"/>
                <a:cs typeface="Times New Roman" pitchFamily="18" charset="0"/>
              </a:rPr>
              <a:t>-  </a:t>
            </a:r>
            <a:r>
              <a:rPr lang="ru-RU" altLang="ru-RU" sz="2600" b="1" kern="0" dirty="0">
                <a:solidFill>
                  <a:srgbClr val="FF0000"/>
                </a:solidFill>
                <a:latin typeface="Arial Black" pitchFamily="34" charset="0"/>
                <a:cs typeface="Times New Roman" pitchFamily="18" charset="0"/>
              </a:rPr>
              <a:t>образовательные </a:t>
            </a:r>
            <a:r>
              <a:rPr lang="ru-RU" altLang="ru-RU" sz="2600" b="1" kern="0" dirty="0" smtClean="0">
                <a:solidFill>
                  <a:srgbClr val="FF0000"/>
                </a:solidFill>
                <a:latin typeface="Arial Black" pitchFamily="34" charset="0"/>
                <a:cs typeface="Times New Roman" pitchFamily="18" charset="0"/>
              </a:rPr>
              <a:t>организации</a:t>
            </a:r>
            <a:r>
              <a:rPr lang="en-US" altLang="ru-RU" sz="2600" b="1" kern="0" dirty="0" smtClean="0">
                <a:solidFill>
                  <a:srgbClr val="FF0000"/>
                </a:solidFill>
                <a:latin typeface="Arial Black" pitchFamily="34" charset="0"/>
                <a:cs typeface="Times New Roman" pitchFamily="18" charset="0"/>
              </a:rPr>
              <a:t> </a:t>
            </a:r>
            <a:r>
              <a:rPr lang="ru-RU" altLang="ru-RU" sz="2600" b="1" kern="0" dirty="0" smtClean="0">
                <a:solidFill>
                  <a:srgbClr val="FF0000"/>
                </a:solidFill>
                <a:latin typeface="Arial Black" pitchFamily="34" charset="0"/>
                <a:cs typeface="Times New Roman" pitchFamily="18" charset="0"/>
              </a:rPr>
              <a:t>обязаны </a:t>
            </a:r>
            <a:r>
              <a:rPr lang="ru-RU" altLang="ru-RU" sz="2600" b="1" kern="0" dirty="0">
                <a:solidFill>
                  <a:srgbClr val="000000"/>
                </a:solidFill>
                <a:latin typeface="Arial Black" pitchFamily="34" charset="0"/>
                <a:cs typeface="Times New Roman" pitchFamily="18" charset="0"/>
              </a:rPr>
              <a:t>осуществлять свою </a:t>
            </a:r>
            <a:r>
              <a:rPr lang="ru-RU" altLang="ru-RU" sz="2600" b="1" kern="0" dirty="0" smtClean="0">
                <a:solidFill>
                  <a:srgbClr val="000000"/>
                </a:solidFill>
                <a:latin typeface="Arial Black" pitchFamily="34" charset="0"/>
                <a:cs typeface="Times New Roman" pitchFamily="18" charset="0"/>
              </a:rPr>
              <a:t>деятельность</a:t>
            </a:r>
            <a:r>
              <a:rPr lang="en-US" altLang="ru-RU" sz="2600" b="1" kern="0" dirty="0">
                <a:solidFill>
                  <a:srgbClr val="000000"/>
                </a:solidFill>
                <a:latin typeface="Arial Black" pitchFamily="34" charset="0"/>
                <a:cs typeface="Times New Roman" pitchFamily="18" charset="0"/>
              </a:rPr>
              <a:t> </a:t>
            </a:r>
            <a:r>
              <a:rPr lang="ru-RU" altLang="ru-RU" sz="2600" b="1" kern="0" dirty="0" smtClean="0">
                <a:solidFill>
                  <a:srgbClr val="000000"/>
                </a:solidFill>
                <a:latin typeface="Arial Black" pitchFamily="34" charset="0"/>
                <a:cs typeface="Times New Roman" pitchFamily="18" charset="0"/>
              </a:rPr>
              <a:t>в</a:t>
            </a:r>
            <a:r>
              <a:rPr lang="en-US" altLang="ru-RU" sz="2600" b="1" kern="0" dirty="0" smtClean="0">
                <a:solidFill>
                  <a:srgbClr val="000000"/>
                </a:solidFill>
                <a:latin typeface="Arial Black" pitchFamily="34" charset="0"/>
                <a:cs typeface="Times New Roman" pitchFamily="18" charset="0"/>
              </a:rPr>
              <a:t> </a:t>
            </a:r>
            <a:r>
              <a:rPr lang="ru-RU" altLang="ru-RU" sz="2600" b="1" kern="0" dirty="0" smtClean="0">
                <a:solidFill>
                  <a:srgbClr val="000000"/>
                </a:solidFill>
                <a:latin typeface="Arial Black" pitchFamily="34" charset="0"/>
                <a:cs typeface="Times New Roman" pitchFamily="18" charset="0"/>
              </a:rPr>
              <a:t>соответствии </a:t>
            </a:r>
            <a:r>
              <a:rPr lang="en-US" altLang="ru-RU" sz="2600" b="1" kern="0" dirty="0" smtClean="0">
                <a:solidFill>
                  <a:srgbClr val="000000"/>
                </a:solidFill>
                <a:latin typeface="Arial Black" pitchFamily="34" charset="0"/>
                <a:cs typeface="Times New Roman" pitchFamily="18" charset="0"/>
              </a:rPr>
              <a:t>                </a:t>
            </a:r>
            <a:r>
              <a:rPr lang="ru-RU" altLang="ru-RU" sz="2600" b="1" kern="0" dirty="0" smtClean="0">
                <a:solidFill>
                  <a:srgbClr val="000000"/>
                </a:solidFill>
                <a:latin typeface="Arial Black" pitchFamily="34" charset="0"/>
                <a:cs typeface="Times New Roman" pitchFamily="18" charset="0"/>
              </a:rPr>
              <a:t>с </a:t>
            </a:r>
            <a:r>
              <a:rPr lang="ru-RU" altLang="ru-RU" sz="2600" b="1" kern="0" dirty="0">
                <a:solidFill>
                  <a:srgbClr val="000000"/>
                </a:solidFill>
                <a:latin typeface="Arial Black" pitchFamily="34" charset="0"/>
                <a:cs typeface="Times New Roman" pitchFamily="18" charset="0"/>
              </a:rPr>
              <a:t>законодательством об образовании.</a:t>
            </a:r>
          </a:p>
          <a:p>
            <a:pPr marL="0" lvl="0" indent="0" algn="just" eaLnBrk="0" fontAlgn="base" hangingPunct="0">
              <a:spcBef>
                <a:spcPts val="0"/>
              </a:spcBef>
              <a:buNone/>
            </a:pPr>
            <a:endParaRPr lang="ru-RU" altLang="ru-RU" sz="2600" b="1" kern="0" dirty="0">
              <a:solidFill>
                <a:srgbClr val="0000FF"/>
              </a:solidFill>
              <a:latin typeface="Arial Black" pitchFamily="34" charset="0"/>
              <a:cs typeface="Times New Roman" pitchFamily="18" charset="0"/>
            </a:endParaRPr>
          </a:p>
          <a:p>
            <a:pPr marL="0" lvl="0" indent="0" algn="just">
              <a:buNone/>
            </a:pPr>
            <a:r>
              <a:rPr lang="en-US" altLang="ru-RU" sz="2600" b="1" kern="0" dirty="0" smtClean="0">
                <a:solidFill>
                  <a:srgbClr val="FF0000"/>
                </a:solidFill>
                <a:latin typeface="Arial Black" pitchFamily="34" charset="0"/>
                <a:cs typeface="Times New Roman" pitchFamily="18" charset="0"/>
              </a:rPr>
              <a:t>	</a:t>
            </a:r>
            <a:r>
              <a:rPr lang="ru-RU" altLang="ru-RU" sz="2600" b="1" kern="0" dirty="0" smtClean="0">
                <a:solidFill>
                  <a:srgbClr val="FF0000"/>
                </a:solidFill>
                <a:latin typeface="Arial Black" pitchFamily="34" charset="0"/>
                <a:cs typeface="Times New Roman" pitchFamily="18" charset="0"/>
              </a:rPr>
              <a:t>Часть </a:t>
            </a:r>
            <a:r>
              <a:rPr lang="ru-RU" altLang="ru-RU" sz="2600" b="1" kern="0" dirty="0">
                <a:solidFill>
                  <a:srgbClr val="FF0000"/>
                </a:solidFill>
                <a:latin typeface="Arial Black" pitchFamily="34" charset="0"/>
                <a:cs typeface="Times New Roman" pitchFamily="18" charset="0"/>
              </a:rPr>
              <a:t>2 статьи 21 273-ФЗ  </a:t>
            </a:r>
            <a:r>
              <a:rPr lang="ru-RU" altLang="ru-RU" sz="2600" kern="0" dirty="0">
                <a:solidFill>
                  <a:srgbClr val="000000"/>
                </a:solidFill>
                <a:latin typeface="Arial Black" pitchFamily="34" charset="0"/>
                <a:cs typeface="Times New Roman" pitchFamily="18" charset="0"/>
              </a:rPr>
              <a:t>- </a:t>
            </a:r>
            <a:r>
              <a:rPr lang="ru-RU" altLang="ru-RU" sz="2600" b="1" kern="0" dirty="0">
                <a:solidFill>
                  <a:srgbClr val="FF0000"/>
                </a:solidFill>
                <a:latin typeface="Arial Black" pitchFamily="34" charset="0"/>
                <a:cs typeface="Times New Roman" pitchFamily="18" charset="0"/>
              </a:rPr>
              <a:t>на организации, осуществляющие </a:t>
            </a:r>
            <a:r>
              <a:rPr lang="ru-RU" altLang="ru-RU" sz="2600" b="1" kern="0" dirty="0" smtClean="0">
                <a:solidFill>
                  <a:srgbClr val="FF0000"/>
                </a:solidFill>
                <a:latin typeface="Arial Black" pitchFamily="34" charset="0"/>
                <a:cs typeface="Times New Roman" pitchFamily="18" charset="0"/>
              </a:rPr>
              <a:t>обучение и </a:t>
            </a:r>
            <a:r>
              <a:rPr lang="ru-RU" altLang="ru-RU" sz="2600" b="1" kern="0" dirty="0">
                <a:solidFill>
                  <a:srgbClr val="FF0000"/>
                </a:solidFill>
                <a:latin typeface="Arial Black" pitchFamily="34" charset="0"/>
                <a:cs typeface="Times New Roman" pitchFamily="18" charset="0"/>
              </a:rPr>
              <a:t>индивидуальных предпринимателей</a:t>
            </a:r>
            <a:r>
              <a:rPr lang="ru-RU" sz="2600" b="1" dirty="0">
                <a:solidFill>
                  <a:srgbClr val="FF0000"/>
                </a:solidFill>
                <a:latin typeface="Arial Black" pitchFamily="34" charset="0"/>
                <a:cs typeface="Times New Roman" panose="02020603050405020304" pitchFamily="18" charset="0"/>
              </a:rPr>
              <a:t>, на их обучающихся, на педагогических работников</a:t>
            </a:r>
            <a:r>
              <a:rPr lang="ru-RU" sz="2600" b="1" dirty="0">
                <a:solidFill>
                  <a:srgbClr val="0D1775"/>
                </a:solidFill>
                <a:latin typeface="Arial Black" pitchFamily="34" charset="0"/>
                <a:cs typeface="Times New Roman" panose="02020603050405020304" pitchFamily="18" charset="0"/>
              </a:rPr>
              <a:t>,</a:t>
            </a:r>
            <a:r>
              <a:rPr lang="ru-RU" sz="2600" dirty="0">
                <a:solidFill>
                  <a:prstClr val="black"/>
                </a:solidFill>
                <a:latin typeface="Arial Black" pitchFamily="34" charset="0"/>
                <a:cs typeface="Times New Roman" panose="02020603050405020304" pitchFamily="18" charset="0"/>
              </a:rPr>
              <a:t> занятых </a:t>
            </a:r>
            <a:r>
              <a:rPr lang="en-US" sz="2600" dirty="0" smtClean="0">
                <a:solidFill>
                  <a:prstClr val="black"/>
                </a:solidFill>
                <a:latin typeface="Arial Black" pitchFamily="34" charset="0"/>
                <a:cs typeface="Times New Roman" panose="02020603050405020304" pitchFamily="18" charset="0"/>
              </a:rPr>
              <a:t>                     </a:t>
            </a:r>
            <a:r>
              <a:rPr lang="ru-RU" sz="2600" dirty="0" smtClean="0">
                <a:solidFill>
                  <a:prstClr val="black"/>
                </a:solidFill>
                <a:latin typeface="Arial Black" pitchFamily="34" charset="0"/>
                <a:cs typeface="Times New Roman" panose="02020603050405020304" pitchFamily="18" charset="0"/>
              </a:rPr>
              <a:t>в </a:t>
            </a:r>
            <a:r>
              <a:rPr lang="ru-RU" sz="2600" dirty="0">
                <a:solidFill>
                  <a:prstClr val="black"/>
                </a:solidFill>
                <a:latin typeface="Arial Black" pitchFamily="34" charset="0"/>
                <a:cs typeface="Times New Roman" panose="02020603050405020304" pitchFamily="18" charset="0"/>
              </a:rPr>
              <a:t>организациях, осуществляющих обучение, или </a:t>
            </a:r>
            <a:r>
              <a:rPr lang="en-US" sz="2600" dirty="0" smtClean="0">
                <a:solidFill>
                  <a:prstClr val="black"/>
                </a:solidFill>
                <a:latin typeface="Arial Black" pitchFamily="34" charset="0"/>
                <a:cs typeface="Times New Roman" panose="02020603050405020304" pitchFamily="18" charset="0"/>
              </a:rPr>
              <a:t>                                        </a:t>
            </a:r>
            <a:r>
              <a:rPr lang="ru-RU" sz="2600" dirty="0" smtClean="0">
                <a:solidFill>
                  <a:prstClr val="black"/>
                </a:solidFill>
                <a:latin typeface="Arial Black" pitchFamily="34" charset="0"/>
                <a:cs typeface="Times New Roman" panose="02020603050405020304" pitchFamily="18" charset="0"/>
              </a:rPr>
              <a:t>у </a:t>
            </a:r>
            <a:r>
              <a:rPr lang="ru-RU" sz="2600" dirty="0">
                <a:solidFill>
                  <a:prstClr val="black"/>
                </a:solidFill>
                <a:latin typeface="Arial Black" pitchFamily="34" charset="0"/>
                <a:cs typeface="Times New Roman" panose="02020603050405020304" pitchFamily="18" charset="0"/>
              </a:rPr>
              <a:t>индивидуальных предпринимателей,</a:t>
            </a:r>
            <a:r>
              <a:rPr lang="ru-RU" altLang="ru-RU" sz="2600" kern="0" dirty="0">
                <a:solidFill>
                  <a:srgbClr val="000000"/>
                </a:solidFill>
                <a:latin typeface="Arial Black" pitchFamily="34" charset="0"/>
                <a:cs typeface="Times New Roman" pitchFamily="18" charset="0"/>
              </a:rPr>
              <a:t> </a:t>
            </a:r>
            <a:r>
              <a:rPr lang="ru-RU" altLang="ru-RU" sz="2600" b="1" kern="0" dirty="0">
                <a:solidFill>
                  <a:srgbClr val="FF0000"/>
                </a:solidFill>
                <a:latin typeface="Arial Black" pitchFamily="34" charset="0"/>
                <a:cs typeface="Times New Roman" pitchFamily="18" charset="0"/>
              </a:rPr>
              <a:t>распространяются права, социальные гарантии, обязанности и ответственность образовательных </a:t>
            </a:r>
            <a:r>
              <a:rPr lang="ru-RU" altLang="ru-RU" sz="2600" b="1" kern="0" dirty="0" smtClean="0">
                <a:solidFill>
                  <a:srgbClr val="FF0000"/>
                </a:solidFill>
                <a:latin typeface="Arial Black" pitchFamily="34" charset="0"/>
                <a:cs typeface="Times New Roman" pitchFamily="18" charset="0"/>
              </a:rPr>
              <a:t>организаций</a:t>
            </a:r>
            <a:r>
              <a:rPr lang="ru-RU" altLang="ru-RU" sz="2600" b="1" kern="0" dirty="0">
                <a:solidFill>
                  <a:srgbClr val="FF0000"/>
                </a:solidFill>
                <a:latin typeface="Arial Black" pitchFamily="34" charset="0"/>
                <a:cs typeface="Times New Roman" pitchFamily="18" charset="0"/>
              </a:rPr>
              <a:t>.</a:t>
            </a:r>
            <a:r>
              <a:rPr lang="ru-RU" altLang="ru-RU" sz="2600" b="1" kern="0" dirty="0" smtClean="0">
                <a:solidFill>
                  <a:srgbClr val="FF0000"/>
                </a:solidFill>
                <a:latin typeface="Arial Black" pitchFamily="34" charset="0"/>
                <a:cs typeface="Times New Roman" pitchFamily="18" charset="0"/>
              </a:rPr>
              <a:t> </a:t>
            </a:r>
            <a:endParaRPr lang="ru-RU" sz="2200" dirty="0" smtClean="0">
              <a:latin typeface="Times New Roman"/>
              <a:ea typeface="Times New Roman"/>
              <a:cs typeface="Times New Roman"/>
            </a:endParaRPr>
          </a:p>
          <a:p>
            <a:pPr marL="0" lvl="0" indent="0" algn="just">
              <a:buNone/>
            </a:pPr>
            <a:r>
              <a:rPr lang="ru-RU" altLang="ru-RU" sz="2200" b="1" kern="0" dirty="0" smtClean="0">
                <a:solidFill>
                  <a:srgbClr val="C00000"/>
                </a:solidFill>
                <a:latin typeface="Times New Roman" pitchFamily="18" charset="0"/>
                <a:cs typeface="Times New Roman" pitchFamily="18" charset="0"/>
              </a:rPr>
              <a:t>	</a:t>
            </a:r>
            <a:endParaRPr lang="ru-RU" altLang="ru-RU" sz="1800" b="1" u="sng" kern="0" dirty="0">
              <a:solidFill>
                <a:srgbClr val="000000"/>
              </a:solidFill>
              <a:latin typeface="Times New Roman" pitchFamily="18" charset="0"/>
              <a:cs typeface="Times New Roman" pitchFamily="18" charset="0"/>
            </a:endParaRPr>
          </a:p>
          <a:p>
            <a:pPr indent="0" algn="just">
              <a:lnSpc>
                <a:spcPct val="95000"/>
              </a:lnSpc>
              <a:spcBef>
                <a:spcPts val="384"/>
              </a:spcBef>
              <a:spcAft>
                <a:spcPts val="0"/>
              </a:spcAft>
              <a:buNone/>
            </a:pPr>
            <a:endParaRPr lang="ru-RU" sz="1400" b="1" dirty="0">
              <a:solidFill>
                <a:srgbClr val="FF0000"/>
              </a:solidFill>
              <a:latin typeface="Times New Roman" panose="02020603050405020304" pitchFamily="18" charset="0"/>
              <a:ea typeface="Times New Roman"/>
              <a:cs typeface="Times New Roman" panose="020206030504050203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41535883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9487" y="284992"/>
            <a:ext cx="10227395" cy="6555641"/>
          </a:xfrm>
          <a:prstGeom prst="rect">
            <a:avLst/>
          </a:prstGeom>
        </p:spPr>
        <p:txBody>
          <a:bodyPr wrap="square">
            <a:spAutoFit/>
          </a:bodyPr>
          <a:lstStyle/>
          <a:p>
            <a:pPr marL="0" lvl="2" algn="ctr"/>
            <a:r>
              <a:rPr lang="ru-RU" sz="2800" b="1" dirty="0" smtClean="0">
                <a:solidFill>
                  <a:srgbClr val="C00000"/>
                </a:solidFill>
                <a:latin typeface="Arial Black" pitchFamily="34" charset="0"/>
                <a:cs typeface="Times New Roman" panose="02020603050405020304" pitchFamily="18" charset="0"/>
              </a:rPr>
              <a:t>ЕДИНЫЕ ПОДХОДЫ </a:t>
            </a:r>
          </a:p>
          <a:p>
            <a:pPr marL="0" lvl="2" algn="ctr"/>
            <a:r>
              <a:rPr lang="ru-RU" sz="2800" b="1" dirty="0" smtClean="0">
                <a:solidFill>
                  <a:srgbClr val="C00000"/>
                </a:solidFill>
                <a:latin typeface="Arial Black" pitchFamily="34" charset="0"/>
                <a:cs typeface="Times New Roman" panose="02020603050405020304" pitchFamily="18" charset="0"/>
              </a:rPr>
              <a:t>К КОНТРОЛЬНОЙ (НАДЗОРНОЙ) ДЕЯТЕЛЬНОСТИ</a:t>
            </a:r>
          </a:p>
          <a:p>
            <a:pPr marL="0" lvl="2" algn="just"/>
            <a:endParaRPr lang="ru-RU" sz="2000" b="1" dirty="0" smtClean="0">
              <a:solidFill>
                <a:srgbClr val="1E21A2"/>
              </a:solidFill>
              <a:latin typeface="Arial Black" pitchFamily="34" charset="0"/>
              <a:cs typeface="Times New Roman" panose="02020603050405020304" pitchFamily="18" charset="0"/>
            </a:endParaRPr>
          </a:p>
          <a:p>
            <a:pPr algn="just"/>
            <a:r>
              <a:rPr lang="ru-RU" sz="2200" b="1" dirty="0" smtClean="0">
                <a:solidFill>
                  <a:srgbClr val="FF0000"/>
                </a:solidFill>
                <a:latin typeface="Arial Black" pitchFamily="34" charset="0"/>
                <a:cs typeface="Times New Roman" panose="02020603050405020304" pitchFamily="18" charset="0"/>
              </a:rPr>
              <a:t>Федеральный закон </a:t>
            </a:r>
            <a:r>
              <a:rPr lang="ru-RU" sz="2200" b="1" dirty="0" smtClean="0">
                <a:solidFill>
                  <a:srgbClr val="1E21A2"/>
                </a:solidFill>
                <a:latin typeface="Arial Black" pitchFamily="34" charset="0"/>
                <a:cs typeface="Times New Roman" panose="02020603050405020304" pitchFamily="18" charset="0"/>
              </a:rPr>
              <a:t>от 31.07.2020 </a:t>
            </a:r>
            <a:r>
              <a:rPr lang="ru-RU" sz="2200" b="1" dirty="0" smtClean="0">
                <a:solidFill>
                  <a:srgbClr val="FF0000"/>
                </a:solidFill>
                <a:latin typeface="Arial Black" pitchFamily="34" charset="0"/>
                <a:cs typeface="Times New Roman" panose="02020603050405020304" pitchFamily="18" charset="0"/>
              </a:rPr>
              <a:t>№ 248-ФЗ </a:t>
            </a:r>
            <a:r>
              <a:rPr lang="en-US" sz="2200" b="1" dirty="0" smtClean="0">
                <a:solidFill>
                  <a:srgbClr val="FF0000"/>
                </a:solidFill>
                <a:latin typeface="Arial Black" pitchFamily="34" charset="0"/>
                <a:cs typeface="Times New Roman" panose="02020603050405020304" pitchFamily="18" charset="0"/>
              </a:rPr>
              <a:t>                            </a:t>
            </a:r>
            <a:r>
              <a:rPr lang="ru-RU" sz="2200" b="1" dirty="0" smtClean="0">
                <a:solidFill>
                  <a:srgbClr val="1E21A2"/>
                </a:solidFill>
                <a:latin typeface="Arial Black" pitchFamily="34" charset="0"/>
                <a:cs typeface="Times New Roman" panose="02020603050405020304" pitchFamily="18" charset="0"/>
              </a:rPr>
              <a:t>«О государственном контроле (надзоре) и муниципальном контроле в Российской Федерации»</a:t>
            </a:r>
          </a:p>
          <a:p>
            <a:pPr algn="just"/>
            <a:endParaRPr lang="ru-RU" sz="2200" b="1" dirty="0" smtClean="0">
              <a:solidFill>
                <a:srgbClr val="1E21A2"/>
              </a:solidFill>
              <a:latin typeface="Arial Black" pitchFamily="34" charset="0"/>
              <a:cs typeface="Times New Roman" panose="02020603050405020304" pitchFamily="18" charset="0"/>
            </a:endParaRPr>
          </a:p>
          <a:p>
            <a:pPr marL="0" lvl="2" algn="just"/>
            <a:r>
              <a:rPr lang="ru-RU" sz="2200" b="1" dirty="0" smtClean="0">
                <a:solidFill>
                  <a:srgbClr val="1E21A2"/>
                </a:solidFill>
                <a:latin typeface="Arial Black" pitchFamily="34" charset="0"/>
                <a:cs typeface="Times New Roman" panose="02020603050405020304" pitchFamily="18" charset="0"/>
              </a:rPr>
              <a:t> </a:t>
            </a:r>
            <a:r>
              <a:rPr lang="ru-RU" sz="2200" b="1" dirty="0" smtClean="0">
                <a:solidFill>
                  <a:srgbClr val="FF0000"/>
                </a:solidFill>
                <a:latin typeface="Arial Black" pitchFamily="34" charset="0"/>
                <a:cs typeface="Times New Roman" panose="02020603050405020304" pitchFamily="18" charset="0"/>
              </a:rPr>
              <a:t>Постановление Правительства </a:t>
            </a:r>
            <a:r>
              <a:rPr lang="ru-RU" sz="2200" b="1" dirty="0" smtClean="0">
                <a:solidFill>
                  <a:srgbClr val="1E21A2"/>
                </a:solidFill>
                <a:latin typeface="Arial Black" pitchFamily="34" charset="0"/>
                <a:cs typeface="Times New Roman" panose="02020603050405020304" pitchFamily="18" charset="0"/>
              </a:rPr>
              <a:t>Российской Федерации от 25.06.2021</a:t>
            </a:r>
            <a:r>
              <a:rPr lang="en-US" sz="2200" b="1" dirty="0" smtClean="0">
                <a:solidFill>
                  <a:srgbClr val="1E21A2"/>
                </a:solidFill>
                <a:latin typeface="Arial Black" pitchFamily="34" charset="0"/>
                <a:cs typeface="Times New Roman" panose="02020603050405020304" pitchFamily="18" charset="0"/>
              </a:rPr>
              <a:t> </a:t>
            </a:r>
            <a:r>
              <a:rPr lang="ru-RU" sz="2200" b="1" dirty="0" smtClean="0">
                <a:solidFill>
                  <a:srgbClr val="FF0000"/>
                </a:solidFill>
                <a:latin typeface="Arial Black" pitchFamily="34" charset="0"/>
                <a:cs typeface="Times New Roman" panose="02020603050405020304" pitchFamily="18" charset="0"/>
              </a:rPr>
              <a:t>№ 997</a:t>
            </a:r>
            <a:r>
              <a:rPr lang="en-US" sz="2200" b="1" dirty="0" smtClean="0">
                <a:solidFill>
                  <a:srgbClr val="FF0000"/>
                </a:solidFill>
                <a:latin typeface="Arial Black" pitchFamily="34" charset="0"/>
                <a:cs typeface="Times New Roman" panose="02020603050405020304" pitchFamily="18" charset="0"/>
              </a:rPr>
              <a:t> </a:t>
            </a:r>
            <a:r>
              <a:rPr lang="ru-RU" sz="2200" b="1" dirty="0" smtClean="0">
                <a:solidFill>
                  <a:srgbClr val="1E21A2"/>
                </a:solidFill>
                <a:latin typeface="Arial Black" pitchFamily="34" charset="0"/>
                <a:cs typeface="Times New Roman" panose="02020603050405020304" pitchFamily="18" charset="0"/>
              </a:rPr>
              <a:t>«Об </a:t>
            </a:r>
            <a:r>
              <a:rPr lang="ru-RU" sz="2200" b="1" dirty="0">
                <a:solidFill>
                  <a:srgbClr val="1E21A2"/>
                </a:solidFill>
                <a:latin typeface="Arial Black" pitchFamily="34" charset="0"/>
                <a:cs typeface="Times New Roman" panose="02020603050405020304" pitchFamily="18" charset="0"/>
              </a:rPr>
              <a:t>утверждении Положения </a:t>
            </a:r>
            <a:r>
              <a:rPr lang="en-US" sz="2200" b="1" dirty="0" smtClean="0">
                <a:solidFill>
                  <a:srgbClr val="1E21A2"/>
                </a:solidFill>
                <a:latin typeface="Arial Black" pitchFamily="34" charset="0"/>
                <a:cs typeface="Times New Roman" panose="02020603050405020304" pitchFamily="18" charset="0"/>
              </a:rPr>
              <a:t>                          </a:t>
            </a:r>
            <a:r>
              <a:rPr lang="ru-RU" sz="2200" b="1" dirty="0" smtClean="0">
                <a:solidFill>
                  <a:srgbClr val="1E21A2"/>
                </a:solidFill>
                <a:latin typeface="Arial Black" pitchFamily="34" charset="0"/>
                <a:cs typeface="Times New Roman" panose="02020603050405020304" pitchFamily="18" charset="0"/>
              </a:rPr>
              <a:t>о </a:t>
            </a:r>
            <a:r>
              <a:rPr lang="ru-RU" sz="2200" b="1" dirty="0">
                <a:solidFill>
                  <a:srgbClr val="1E21A2"/>
                </a:solidFill>
                <a:latin typeface="Arial Black" pitchFamily="34" charset="0"/>
                <a:cs typeface="Times New Roman" panose="02020603050405020304" pitchFamily="18" charset="0"/>
              </a:rPr>
              <a:t>федеральном государственном контроле (</a:t>
            </a:r>
            <a:r>
              <a:rPr lang="ru-RU" sz="2200" b="1" dirty="0" smtClean="0">
                <a:solidFill>
                  <a:srgbClr val="1E21A2"/>
                </a:solidFill>
                <a:latin typeface="Arial Black" pitchFamily="34" charset="0"/>
                <a:cs typeface="Times New Roman" panose="02020603050405020304" pitchFamily="18" charset="0"/>
              </a:rPr>
              <a:t>надзоре) в </a:t>
            </a:r>
            <a:r>
              <a:rPr lang="ru-RU" sz="2200" b="1" dirty="0">
                <a:solidFill>
                  <a:srgbClr val="1E21A2"/>
                </a:solidFill>
                <a:latin typeface="Arial Black" pitchFamily="34" charset="0"/>
                <a:cs typeface="Times New Roman" panose="02020603050405020304" pitchFamily="18" charset="0"/>
              </a:rPr>
              <a:t>сфере образования»</a:t>
            </a:r>
            <a:r>
              <a:rPr lang="ru-RU" sz="2200" b="1" dirty="0" smtClean="0">
                <a:solidFill>
                  <a:srgbClr val="1E21A2"/>
                </a:solidFill>
                <a:latin typeface="Arial Black" pitchFamily="34" charset="0"/>
                <a:cs typeface="Times New Roman" panose="02020603050405020304" pitchFamily="18" charset="0"/>
              </a:rPr>
              <a:t> </a:t>
            </a:r>
          </a:p>
          <a:p>
            <a:pPr marL="342900" algn="ctr">
              <a:spcBef>
                <a:spcPct val="20000"/>
              </a:spcBef>
            </a:pPr>
            <a:endParaRPr lang="ru-RU" sz="1400" b="1" dirty="0" smtClean="0">
              <a:solidFill>
                <a:srgbClr val="1E21A2"/>
              </a:solidFill>
              <a:latin typeface="Arial Black" pitchFamily="34" charset="0"/>
              <a:ea typeface="Calibri"/>
              <a:cs typeface="Times New Roman" panose="02020603050405020304" pitchFamily="18" charset="0"/>
            </a:endParaRPr>
          </a:p>
          <a:p>
            <a:pPr marL="0" lvl="2" algn="just"/>
            <a:r>
              <a:rPr lang="ru-RU" sz="2200" b="1" dirty="0">
                <a:solidFill>
                  <a:srgbClr val="FF0000"/>
                </a:solidFill>
                <a:latin typeface="Arial Black" pitchFamily="34" charset="0"/>
                <a:cs typeface="Times New Roman" panose="02020603050405020304" pitchFamily="18" charset="0"/>
              </a:rPr>
              <a:t>Федеральный закон </a:t>
            </a:r>
            <a:r>
              <a:rPr lang="ru-RU" sz="2200" b="1" dirty="0">
                <a:solidFill>
                  <a:srgbClr val="1E21A2"/>
                </a:solidFill>
                <a:latin typeface="Arial Black" pitchFamily="34" charset="0"/>
                <a:cs typeface="Times New Roman" panose="02020603050405020304" pitchFamily="18" charset="0"/>
              </a:rPr>
              <a:t>от 31.07.2020 г. </a:t>
            </a:r>
            <a:r>
              <a:rPr lang="ru-RU" sz="2200" b="1" dirty="0">
                <a:solidFill>
                  <a:srgbClr val="FF0000"/>
                </a:solidFill>
                <a:latin typeface="Arial Black" pitchFamily="34" charset="0"/>
                <a:cs typeface="Times New Roman" panose="02020603050405020304" pitchFamily="18" charset="0"/>
              </a:rPr>
              <a:t>№ 247-ФЗ </a:t>
            </a:r>
            <a:r>
              <a:rPr lang="ru-RU" sz="2200" b="1" dirty="0">
                <a:solidFill>
                  <a:srgbClr val="1E21A2"/>
                </a:solidFill>
                <a:latin typeface="Arial Black" pitchFamily="34" charset="0"/>
                <a:cs typeface="Times New Roman" panose="02020603050405020304" pitchFamily="18" charset="0"/>
              </a:rPr>
              <a:t>«Об обязательных требованиях   в Российской Федерации»</a:t>
            </a:r>
          </a:p>
          <a:p>
            <a:pPr marL="0" lvl="2" algn="just"/>
            <a:endParaRPr lang="ru-RU" sz="2200" b="1" dirty="0">
              <a:solidFill>
                <a:srgbClr val="1E21A2"/>
              </a:solidFill>
              <a:latin typeface="Arial Black" pitchFamily="34" charset="0"/>
              <a:cs typeface="Times New Roman" panose="02020603050405020304" pitchFamily="18" charset="0"/>
            </a:endParaRPr>
          </a:p>
          <a:p>
            <a:pPr marL="0" lvl="1" algn="just"/>
            <a:r>
              <a:rPr lang="ru-RU" sz="2200" b="1" dirty="0">
                <a:solidFill>
                  <a:srgbClr val="FF0000"/>
                </a:solidFill>
                <a:latin typeface="Arial Black" pitchFamily="34" charset="0"/>
                <a:ea typeface="Times New Roman"/>
                <a:cs typeface="Times New Roman"/>
              </a:rPr>
              <a:t>Реестр обязательных требований:</a:t>
            </a:r>
            <a:r>
              <a:rPr lang="ru-RU" sz="2200" dirty="0">
                <a:solidFill>
                  <a:srgbClr val="FF0000"/>
                </a:solidFill>
                <a:latin typeface="Arial Black" pitchFamily="34" charset="0"/>
                <a:ea typeface="Times New Roman"/>
                <a:cs typeface="Times New Roman"/>
              </a:rPr>
              <a:t>       </a:t>
            </a:r>
            <a:r>
              <a:rPr lang="en-US" b="1" dirty="0">
                <a:solidFill>
                  <a:srgbClr val="FF0000"/>
                </a:solidFill>
                <a:latin typeface="Arial Black" pitchFamily="34" charset="0"/>
                <a:ea typeface="Times New Roman"/>
                <a:cs typeface="Times New Roman"/>
                <a:hlinkClick r:id="rId3"/>
              </a:rPr>
              <a:t>https</a:t>
            </a:r>
            <a:r>
              <a:rPr lang="ru-RU" b="1" dirty="0">
                <a:solidFill>
                  <a:srgbClr val="FF0000"/>
                </a:solidFill>
                <a:latin typeface="Arial Black" pitchFamily="34" charset="0"/>
                <a:ea typeface="Times New Roman"/>
                <a:cs typeface="Times New Roman"/>
                <a:hlinkClick r:id="rId3"/>
              </a:rPr>
              <a:t>:</a:t>
            </a:r>
            <a:r>
              <a:rPr lang="en-US" b="1" dirty="0">
                <a:solidFill>
                  <a:srgbClr val="FF0000"/>
                </a:solidFill>
                <a:latin typeface="Arial Black" pitchFamily="34" charset="0"/>
                <a:ea typeface="Times New Roman"/>
                <a:cs typeface="Times New Roman"/>
                <a:hlinkClick r:id="rId3"/>
              </a:rPr>
              <a:t>//ot.gov.ru/</a:t>
            </a:r>
            <a:endParaRPr lang="ru-RU" b="1" dirty="0">
              <a:solidFill>
                <a:srgbClr val="FF0000"/>
              </a:solidFill>
              <a:latin typeface="Arial Black" pitchFamily="34" charset="0"/>
              <a:ea typeface="Times New Roman"/>
              <a:cs typeface="Times New Roman"/>
            </a:endParaRPr>
          </a:p>
          <a:p>
            <a:pPr algn="just"/>
            <a:r>
              <a:rPr lang="ru-RU" sz="1400" b="1" dirty="0">
                <a:solidFill>
                  <a:prstClr val="black"/>
                </a:solidFill>
                <a:latin typeface="Arial Black" pitchFamily="34" charset="0"/>
                <a:ea typeface="Calibri"/>
                <a:cs typeface="Times New Roman" panose="02020603050405020304" pitchFamily="18" charset="0"/>
              </a:rPr>
              <a:t>(ссылка на перечень нормативных правовых актов, содержащих обязательные требования, оценка соблюдения которых осуществляется отделом надзора и контроля МОиМП ВО</a:t>
            </a:r>
            <a:r>
              <a:rPr lang="ru-RU" sz="1400" b="1" dirty="0" smtClean="0">
                <a:solidFill>
                  <a:prstClr val="black"/>
                </a:solidFill>
                <a:latin typeface="Arial Black" pitchFamily="34" charset="0"/>
                <a:ea typeface="Calibri"/>
                <a:cs typeface="Times New Roman" panose="02020603050405020304" pitchFamily="18" charset="0"/>
              </a:rPr>
              <a:t>: </a:t>
            </a:r>
            <a:r>
              <a:rPr lang="en-US" sz="1600" b="1" dirty="0">
                <a:solidFill>
                  <a:prstClr val="black"/>
                </a:solidFill>
                <a:latin typeface="Arial Black" pitchFamily="34" charset="0"/>
                <a:ea typeface="Calibri"/>
                <a:cs typeface="Times New Roman" panose="02020603050405020304" pitchFamily="18" charset="0"/>
                <a:hlinkClick r:id="rId4"/>
              </a:rPr>
              <a:t>https://</a:t>
            </a:r>
            <a:r>
              <a:rPr lang="ru-RU" sz="1600" b="1" dirty="0">
                <a:solidFill>
                  <a:prstClr val="black"/>
                </a:solidFill>
                <a:latin typeface="Arial Black" pitchFamily="34" charset="0"/>
                <a:ea typeface="Calibri"/>
                <a:cs typeface="Times New Roman" panose="02020603050405020304" pitchFamily="18" charset="0"/>
                <a:hlinkClick r:id="rId4"/>
              </a:rPr>
              <a:t>министерство.образование33.рф/</a:t>
            </a:r>
            <a:r>
              <a:rPr lang="en-US" sz="1600" b="1" dirty="0" err="1">
                <a:solidFill>
                  <a:prstClr val="black"/>
                </a:solidFill>
                <a:latin typeface="Arial Black" pitchFamily="34" charset="0"/>
                <a:ea typeface="Calibri"/>
                <a:cs typeface="Times New Roman" panose="02020603050405020304" pitchFamily="18" charset="0"/>
                <a:hlinkClick r:id="rId4"/>
              </a:rPr>
              <a:t>deyatelnost</a:t>
            </a:r>
            <a:r>
              <a:rPr lang="en-US" sz="1600" b="1" dirty="0">
                <a:solidFill>
                  <a:prstClr val="black"/>
                </a:solidFill>
                <a:latin typeface="Arial Black" pitchFamily="34" charset="0"/>
                <a:ea typeface="Calibri"/>
                <a:cs typeface="Times New Roman" panose="02020603050405020304" pitchFamily="18" charset="0"/>
                <a:hlinkClick r:id="rId4"/>
              </a:rPr>
              <a:t>/735/49594</a:t>
            </a:r>
            <a:r>
              <a:rPr lang="en-US" sz="1600" b="1" dirty="0" smtClean="0">
                <a:solidFill>
                  <a:prstClr val="black"/>
                </a:solidFill>
                <a:latin typeface="Arial Black" pitchFamily="34" charset="0"/>
                <a:ea typeface="Calibri"/>
                <a:cs typeface="Times New Roman" panose="02020603050405020304" pitchFamily="18" charset="0"/>
                <a:hlinkClick r:id="rId4"/>
              </a:rPr>
              <a:t>/</a:t>
            </a:r>
            <a:endParaRPr lang="ru-RU" sz="1600" b="1" dirty="0">
              <a:solidFill>
                <a:srgbClr val="1E21A2"/>
              </a:solidFill>
              <a:latin typeface="Arial Black" pitchFamily="34" charset="0"/>
              <a:ea typeface="Calibri"/>
              <a:cs typeface="Times New Roman" panose="02020603050405020304" pitchFamily="18" charset="0"/>
            </a:endParaRPr>
          </a:p>
          <a:p>
            <a:pPr marL="342900" algn="ctr">
              <a:spcBef>
                <a:spcPct val="20000"/>
              </a:spcBef>
            </a:pPr>
            <a:endParaRPr lang="ru-RU" sz="1600" b="1" dirty="0" smtClean="0">
              <a:solidFill>
                <a:srgbClr val="00B050"/>
              </a:solidFill>
              <a:latin typeface="Times New Roman" panose="02020603050405020304" pitchFamily="18" charset="0"/>
              <a:ea typeface="Calibri"/>
              <a:cs typeface="Times New Roman" panose="02020603050405020304" pitchFamily="18" charset="0"/>
            </a:endParaRPr>
          </a:p>
        </p:txBody>
      </p:sp>
      <p:pic>
        <p:nvPicPr>
          <p:cNvPr id="5" name="Рисунок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33335531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55441" y="332656"/>
            <a:ext cx="10297145" cy="6264695"/>
          </a:xfrm>
        </p:spPr>
        <p:txBody>
          <a:bodyPr>
            <a:normAutofit fontScale="62500" lnSpcReduction="20000"/>
          </a:bodyPr>
          <a:lstStyle/>
          <a:p>
            <a:pPr lvl="0" indent="0" algn="ctr">
              <a:buNone/>
            </a:pPr>
            <a:r>
              <a:rPr lang="ru-RU" sz="4500" b="1" dirty="0" smtClean="0">
                <a:solidFill>
                  <a:srgbClr val="C00000"/>
                </a:solidFill>
                <a:latin typeface="Arial Black" pitchFamily="34" charset="0"/>
                <a:cs typeface="Times New Roman" panose="02020603050405020304" pitchFamily="18" charset="0"/>
              </a:rPr>
              <a:t>ФЕДЕРАЛЬНЫЙ ЗАКОН ОТ 31.07.2020 № </a:t>
            </a:r>
            <a:r>
              <a:rPr lang="ru-RU" sz="4500" b="1" dirty="0">
                <a:solidFill>
                  <a:srgbClr val="C00000"/>
                </a:solidFill>
                <a:latin typeface="Arial Black" pitchFamily="34" charset="0"/>
                <a:cs typeface="Times New Roman" panose="02020603050405020304" pitchFamily="18" charset="0"/>
              </a:rPr>
              <a:t>247-ФЗ </a:t>
            </a:r>
          </a:p>
          <a:p>
            <a:pPr lvl="0" indent="0" algn="ctr">
              <a:buNone/>
            </a:pPr>
            <a:r>
              <a:rPr lang="ru-RU" sz="4500" b="1" dirty="0">
                <a:solidFill>
                  <a:srgbClr val="C00000"/>
                </a:solidFill>
                <a:latin typeface="Arial Black" pitchFamily="34" charset="0"/>
                <a:cs typeface="Times New Roman" panose="02020603050405020304" pitchFamily="18" charset="0"/>
              </a:rPr>
              <a:t>«</a:t>
            </a:r>
            <a:r>
              <a:rPr lang="ru-RU" sz="4500" b="1" dirty="0" smtClean="0">
                <a:solidFill>
                  <a:srgbClr val="C00000"/>
                </a:solidFill>
                <a:latin typeface="Arial Black" pitchFamily="34" charset="0"/>
                <a:cs typeface="Times New Roman" panose="02020603050405020304" pitchFamily="18" charset="0"/>
              </a:rPr>
              <a:t>ОБ ОБЯЗАТЕЛЬНЫХ ТРЕБОВАНИЯХ </a:t>
            </a:r>
          </a:p>
          <a:p>
            <a:pPr lvl="0" indent="0" algn="ctr">
              <a:buNone/>
            </a:pPr>
            <a:r>
              <a:rPr lang="ru-RU" sz="4500" b="1" dirty="0" smtClean="0">
                <a:solidFill>
                  <a:srgbClr val="C00000"/>
                </a:solidFill>
                <a:latin typeface="Arial Black" pitchFamily="34" charset="0"/>
                <a:cs typeface="Times New Roman" panose="02020603050405020304" pitchFamily="18" charset="0"/>
              </a:rPr>
              <a:t>В РОССИЙСКОЙ ФЕДЕРАЦИИ»</a:t>
            </a:r>
            <a:endParaRPr lang="ru-RU" sz="4500" dirty="0">
              <a:solidFill>
                <a:srgbClr val="C00000"/>
              </a:solidFill>
              <a:latin typeface="Arial Black" pitchFamily="34" charset="0"/>
              <a:ea typeface="Calibri"/>
              <a:cs typeface="Times New Roman" panose="02020603050405020304" pitchFamily="18" charset="0"/>
            </a:endParaRPr>
          </a:p>
          <a:p>
            <a:pPr indent="0" algn="just">
              <a:lnSpc>
                <a:spcPct val="95000"/>
              </a:lnSpc>
              <a:spcBef>
                <a:spcPts val="384"/>
              </a:spcBef>
              <a:spcAft>
                <a:spcPts val="0"/>
              </a:spcAft>
              <a:buNone/>
            </a:pPr>
            <a:r>
              <a:rPr lang="ru-RU" sz="4800" dirty="0" smtClean="0">
                <a:latin typeface="Arial Black" pitchFamily="34" charset="0"/>
                <a:ea typeface="Times New Roman"/>
                <a:cs typeface="Times New Roman"/>
              </a:rPr>
              <a:t>	</a:t>
            </a:r>
            <a:r>
              <a:rPr lang="ru-RU" sz="1900" b="1" u="sng" dirty="0" smtClean="0">
                <a:solidFill>
                  <a:srgbClr val="1E21A2"/>
                </a:solidFill>
                <a:latin typeface="Arial Black" pitchFamily="34" charset="0"/>
                <a:ea typeface="Times New Roman"/>
                <a:cs typeface="Times New Roman"/>
              </a:rPr>
              <a:t>Статья </a:t>
            </a:r>
            <a:r>
              <a:rPr lang="ru-RU" sz="1900" b="1" u="sng" dirty="0">
                <a:solidFill>
                  <a:srgbClr val="1E21A2"/>
                </a:solidFill>
                <a:latin typeface="Arial Black" pitchFamily="34" charset="0"/>
                <a:ea typeface="Times New Roman"/>
                <a:cs typeface="Times New Roman"/>
              </a:rPr>
              <a:t>3</a:t>
            </a:r>
            <a:r>
              <a:rPr lang="ru-RU" sz="1900" b="1" u="sng" dirty="0" smtClean="0">
                <a:solidFill>
                  <a:srgbClr val="1E21A2"/>
                </a:solidFill>
                <a:latin typeface="Arial Black" pitchFamily="34" charset="0"/>
                <a:ea typeface="Times New Roman"/>
                <a:cs typeface="Times New Roman"/>
              </a:rPr>
              <a:t>  </a:t>
            </a:r>
            <a:endParaRPr lang="ru-RU" sz="1900" b="1" u="sng" dirty="0">
              <a:solidFill>
                <a:srgbClr val="1E21A2"/>
              </a:solidFill>
              <a:latin typeface="Arial Black" pitchFamily="34" charset="0"/>
              <a:ea typeface="Times New Roman"/>
              <a:cs typeface="Times New Roman"/>
            </a:endParaRPr>
          </a:p>
          <a:p>
            <a:pPr marL="0" lvl="0" indent="0" algn="just">
              <a:lnSpc>
                <a:spcPct val="110000"/>
              </a:lnSpc>
              <a:spcBef>
                <a:spcPts val="0"/>
              </a:spcBef>
              <a:buNone/>
            </a:pPr>
            <a:r>
              <a:rPr lang="ru-RU" sz="1900" dirty="0">
                <a:solidFill>
                  <a:prstClr val="black"/>
                </a:solidFill>
                <a:latin typeface="Arial Black" pitchFamily="34" charset="0"/>
                <a:ea typeface="Times New Roman"/>
                <a:cs typeface="Times New Roman"/>
              </a:rPr>
              <a:t>	</a:t>
            </a:r>
            <a:r>
              <a:rPr lang="ru-RU" sz="1900" b="1" dirty="0" smtClean="0">
                <a:solidFill>
                  <a:prstClr val="black"/>
                </a:solidFill>
                <a:latin typeface="Arial Black" pitchFamily="34" charset="0"/>
                <a:ea typeface="Times New Roman"/>
                <a:cs typeface="Times New Roman"/>
              </a:rPr>
              <a:t>1.</a:t>
            </a:r>
            <a:r>
              <a:rPr lang="ru-RU" sz="1900" dirty="0" smtClean="0">
                <a:solidFill>
                  <a:prstClr val="black"/>
                </a:solidFill>
                <a:latin typeface="Arial Black" pitchFamily="34" charset="0"/>
                <a:ea typeface="Times New Roman"/>
                <a:cs typeface="Times New Roman"/>
              </a:rPr>
              <a:t> </a:t>
            </a:r>
            <a:r>
              <a:rPr lang="ru-RU" sz="1900" b="1" dirty="0" smtClean="0">
                <a:solidFill>
                  <a:prstClr val="black"/>
                </a:solidFill>
                <a:latin typeface="Arial Black" pitchFamily="34" charset="0"/>
                <a:ea typeface="Times New Roman"/>
                <a:cs typeface="Times New Roman"/>
              </a:rPr>
              <a:t>Положения </a:t>
            </a:r>
            <a:r>
              <a:rPr lang="ru-RU" sz="1900" b="1" dirty="0">
                <a:solidFill>
                  <a:prstClr val="black"/>
                </a:solidFill>
                <a:latin typeface="Arial Black" pitchFamily="34" charset="0"/>
                <a:ea typeface="Times New Roman"/>
                <a:cs typeface="Times New Roman"/>
              </a:rPr>
              <a:t>нормативных правовых актов, устанавливающих обязательные требования</a:t>
            </a:r>
            <a:r>
              <a:rPr lang="ru-RU" sz="1900" dirty="0">
                <a:solidFill>
                  <a:prstClr val="black"/>
                </a:solidFill>
                <a:latin typeface="Arial Black" pitchFamily="34" charset="0"/>
                <a:ea typeface="Times New Roman"/>
                <a:cs typeface="Times New Roman"/>
              </a:rPr>
              <a:t>, должны вступать в силу</a:t>
            </a:r>
            <a:r>
              <a:rPr lang="ru-RU" sz="1900" dirty="0">
                <a:solidFill>
                  <a:srgbClr val="C00000"/>
                </a:solidFill>
                <a:latin typeface="Arial Black" pitchFamily="34" charset="0"/>
                <a:ea typeface="Times New Roman"/>
                <a:cs typeface="Times New Roman"/>
              </a:rPr>
              <a:t> </a:t>
            </a:r>
            <a:r>
              <a:rPr lang="ru-RU" sz="1900" b="1" dirty="0">
                <a:solidFill>
                  <a:srgbClr val="FF0000"/>
                </a:solidFill>
                <a:latin typeface="Arial Black" pitchFamily="34" charset="0"/>
                <a:ea typeface="Times New Roman"/>
                <a:cs typeface="Times New Roman"/>
              </a:rPr>
              <a:t>либо с 1 марта, либо с 1 сентября соответствующего года, </a:t>
            </a:r>
            <a:r>
              <a:rPr lang="ru-RU" sz="1900" dirty="0">
                <a:solidFill>
                  <a:prstClr val="black"/>
                </a:solidFill>
                <a:latin typeface="Arial Black" pitchFamily="34" charset="0"/>
                <a:ea typeface="Times New Roman"/>
                <a:cs typeface="Times New Roman"/>
              </a:rPr>
              <a:t>но не ранее чем по истечении девяноста дней после дня официального соответствующего нормативного правового акта, если иное не установлено федеральным законом, Указом Президента РФ или международным договором Российской Федерации</a:t>
            </a:r>
            <a:r>
              <a:rPr lang="ru-RU" sz="1900" dirty="0" smtClean="0">
                <a:solidFill>
                  <a:prstClr val="black"/>
                </a:solidFill>
                <a:latin typeface="Arial Black" pitchFamily="34" charset="0"/>
                <a:ea typeface="Times New Roman"/>
                <a:cs typeface="Times New Roman"/>
              </a:rPr>
              <a:t>.</a:t>
            </a:r>
          </a:p>
          <a:p>
            <a:pPr marL="0" lvl="0" indent="0" algn="just">
              <a:lnSpc>
                <a:spcPct val="110000"/>
              </a:lnSpc>
              <a:spcBef>
                <a:spcPts val="0"/>
              </a:spcBef>
              <a:buNone/>
            </a:pPr>
            <a:endParaRPr lang="ru-RU" sz="1900" dirty="0">
              <a:solidFill>
                <a:prstClr val="black"/>
              </a:solidFill>
              <a:latin typeface="Arial Black" pitchFamily="34" charset="0"/>
              <a:ea typeface="Times New Roman"/>
              <a:cs typeface="Times New Roman"/>
            </a:endParaRPr>
          </a:p>
          <a:p>
            <a:pPr marL="0" lvl="0" indent="0" algn="just">
              <a:lnSpc>
                <a:spcPct val="120000"/>
              </a:lnSpc>
              <a:spcBef>
                <a:spcPts val="0"/>
              </a:spcBef>
              <a:buNone/>
            </a:pPr>
            <a:r>
              <a:rPr lang="ru-RU" sz="1900" dirty="0">
                <a:solidFill>
                  <a:prstClr val="black"/>
                </a:solidFill>
                <a:latin typeface="Arial Black" pitchFamily="34" charset="0"/>
                <a:ea typeface="Times New Roman"/>
                <a:cs typeface="Times New Roman"/>
              </a:rPr>
              <a:t>	</a:t>
            </a:r>
            <a:r>
              <a:rPr lang="ru-RU" sz="1900" b="1" dirty="0" smtClean="0">
                <a:solidFill>
                  <a:prstClr val="black"/>
                </a:solidFill>
                <a:latin typeface="Arial Black" pitchFamily="34" charset="0"/>
                <a:ea typeface="Times New Roman"/>
                <a:cs typeface="Times New Roman"/>
              </a:rPr>
              <a:t>4. </a:t>
            </a:r>
            <a:r>
              <a:rPr lang="ru-RU" sz="1900" dirty="0" smtClean="0">
                <a:solidFill>
                  <a:prstClr val="black"/>
                </a:solidFill>
                <a:latin typeface="Arial Black" pitchFamily="34" charset="0"/>
                <a:ea typeface="Times New Roman"/>
                <a:cs typeface="Times New Roman"/>
              </a:rPr>
              <a:t>Нормативным </a:t>
            </a:r>
            <a:r>
              <a:rPr lang="ru-RU" sz="1900" dirty="0">
                <a:solidFill>
                  <a:prstClr val="black"/>
                </a:solidFill>
                <a:latin typeface="Arial Black" pitchFamily="34" charset="0"/>
                <a:ea typeface="Times New Roman"/>
                <a:cs typeface="Times New Roman"/>
              </a:rPr>
              <a:t>правовым актом Правительства Российской Федерации, федерального органа исполнительной власти или уполномоченной организации, содержащим обязательные требования, должен предусматриваться срок его действия, который </a:t>
            </a:r>
            <a:r>
              <a:rPr lang="ru-RU" sz="1900" b="1" dirty="0">
                <a:solidFill>
                  <a:srgbClr val="FF0000"/>
                </a:solidFill>
                <a:latin typeface="Arial Black" pitchFamily="34" charset="0"/>
                <a:ea typeface="Times New Roman"/>
                <a:cs typeface="Times New Roman"/>
              </a:rPr>
              <a:t>не может превышать шесть лет со дня его вступления в силу,</a:t>
            </a:r>
            <a:r>
              <a:rPr lang="ru-RU" sz="1900" dirty="0">
                <a:solidFill>
                  <a:prstClr val="black"/>
                </a:solidFill>
                <a:latin typeface="Arial Black" pitchFamily="34" charset="0"/>
                <a:ea typeface="Times New Roman"/>
                <a:cs typeface="Times New Roman"/>
              </a:rPr>
              <a:t> за исключением случаев, установленных федеральным законом или принятым в соответствии с ним нормативным правовым актом Правительства Российской Федерации</a:t>
            </a:r>
            <a:r>
              <a:rPr lang="ru-RU" sz="1900" dirty="0" smtClean="0">
                <a:solidFill>
                  <a:prstClr val="black"/>
                </a:solidFill>
                <a:latin typeface="Arial Black" pitchFamily="34" charset="0"/>
                <a:ea typeface="Times New Roman"/>
                <a:cs typeface="Times New Roman"/>
              </a:rPr>
              <a:t>.</a:t>
            </a:r>
          </a:p>
          <a:p>
            <a:pPr lvl="0" indent="0" algn="just">
              <a:lnSpc>
                <a:spcPct val="95000"/>
              </a:lnSpc>
              <a:spcBef>
                <a:spcPts val="384"/>
              </a:spcBef>
              <a:buNone/>
            </a:pPr>
            <a:endParaRPr lang="ru-RU" sz="1900" dirty="0">
              <a:solidFill>
                <a:prstClr val="black"/>
              </a:solidFill>
              <a:latin typeface="Arial Black" pitchFamily="34" charset="0"/>
              <a:ea typeface="Times New Roman"/>
              <a:cs typeface="Times New Roman"/>
            </a:endParaRPr>
          </a:p>
          <a:p>
            <a:pPr marL="0" lvl="0" indent="0" algn="just">
              <a:lnSpc>
                <a:spcPct val="120000"/>
              </a:lnSpc>
              <a:spcBef>
                <a:spcPts val="0"/>
              </a:spcBef>
              <a:buNone/>
            </a:pPr>
            <a:r>
              <a:rPr lang="ru-RU" sz="1900" dirty="0">
                <a:solidFill>
                  <a:prstClr val="black"/>
                </a:solidFill>
                <a:latin typeface="Arial Black" pitchFamily="34" charset="0"/>
                <a:ea typeface="Times New Roman"/>
                <a:cs typeface="Times New Roman"/>
              </a:rPr>
              <a:t>	</a:t>
            </a:r>
            <a:r>
              <a:rPr lang="ru-RU" sz="1900" b="1" dirty="0" smtClean="0">
                <a:solidFill>
                  <a:prstClr val="black"/>
                </a:solidFill>
                <a:latin typeface="Arial Black" pitchFamily="34" charset="0"/>
                <a:ea typeface="Times New Roman"/>
                <a:cs typeface="Times New Roman"/>
              </a:rPr>
              <a:t>5.</a:t>
            </a:r>
            <a:r>
              <a:rPr lang="ru-RU" sz="1900" dirty="0" smtClean="0">
                <a:solidFill>
                  <a:prstClr val="black"/>
                </a:solidFill>
                <a:latin typeface="Arial Black" pitchFamily="34" charset="0"/>
                <a:ea typeface="Times New Roman"/>
                <a:cs typeface="Times New Roman"/>
              </a:rPr>
              <a:t> По </a:t>
            </a:r>
            <a:r>
              <a:rPr lang="ru-RU" sz="1900" dirty="0">
                <a:solidFill>
                  <a:prstClr val="black"/>
                </a:solidFill>
                <a:latin typeface="Arial Black" pitchFamily="34" charset="0"/>
                <a:ea typeface="Times New Roman"/>
                <a:cs typeface="Times New Roman"/>
              </a:rPr>
              <a:t>результатам оценки применения обязательных требований в порядке, определяемом Правительством Российской Федерации, может быть принято </a:t>
            </a:r>
            <a:r>
              <a:rPr lang="ru-RU" sz="1900" b="1" dirty="0">
                <a:solidFill>
                  <a:srgbClr val="FF0000"/>
                </a:solidFill>
                <a:latin typeface="Arial Black" pitchFamily="34" charset="0"/>
                <a:ea typeface="Times New Roman"/>
                <a:cs typeface="Times New Roman"/>
              </a:rPr>
              <a:t>решение о продлении установленного нормативным правовым актом</a:t>
            </a:r>
            <a:r>
              <a:rPr lang="ru-RU" sz="1900" dirty="0">
                <a:solidFill>
                  <a:prstClr val="black"/>
                </a:solidFill>
                <a:latin typeface="Arial Black" pitchFamily="34" charset="0"/>
                <a:ea typeface="Times New Roman"/>
                <a:cs typeface="Times New Roman"/>
              </a:rPr>
              <a:t>, содержащим обязательные требования, срока его действия </a:t>
            </a:r>
            <a:r>
              <a:rPr lang="ru-RU" sz="1900" b="1" dirty="0">
                <a:solidFill>
                  <a:srgbClr val="FF0000"/>
                </a:solidFill>
                <a:latin typeface="Arial Black" pitchFamily="34" charset="0"/>
                <a:ea typeface="Times New Roman"/>
                <a:cs typeface="Times New Roman"/>
              </a:rPr>
              <a:t>не более чем на шесть лет</a:t>
            </a:r>
            <a:r>
              <a:rPr lang="ru-RU" sz="1900" b="1" dirty="0" smtClean="0">
                <a:solidFill>
                  <a:srgbClr val="FF0000"/>
                </a:solidFill>
                <a:latin typeface="Arial Black" pitchFamily="34" charset="0"/>
                <a:ea typeface="Times New Roman"/>
                <a:cs typeface="Times New Roman"/>
              </a:rPr>
              <a:t>.</a:t>
            </a:r>
          </a:p>
          <a:p>
            <a:pPr marL="0" lvl="0" indent="0" algn="just">
              <a:lnSpc>
                <a:spcPct val="120000"/>
              </a:lnSpc>
              <a:spcBef>
                <a:spcPts val="0"/>
              </a:spcBef>
              <a:buNone/>
            </a:pPr>
            <a:endParaRPr lang="ru-RU" sz="1900" b="1" dirty="0" smtClean="0">
              <a:solidFill>
                <a:srgbClr val="FF0000"/>
              </a:solidFill>
              <a:latin typeface="Arial Black" pitchFamily="34" charset="0"/>
              <a:ea typeface="Times New Roman"/>
              <a:cs typeface="Times New Roman"/>
            </a:endParaRPr>
          </a:p>
          <a:p>
            <a:pPr marL="0" indent="0" algn="just">
              <a:lnSpc>
                <a:spcPct val="120000"/>
              </a:lnSpc>
              <a:spcBef>
                <a:spcPts val="0"/>
              </a:spcBef>
              <a:buNone/>
            </a:pPr>
            <a:r>
              <a:rPr lang="ru-RU" sz="1900" b="1" dirty="0">
                <a:solidFill>
                  <a:srgbClr val="FF0000"/>
                </a:solidFill>
                <a:latin typeface="Arial Black" pitchFamily="34" charset="0"/>
                <a:cs typeface="Times New Roman"/>
              </a:rPr>
              <a:t>	</a:t>
            </a:r>
            <a:r>
              <a:rPr lang="ru-RU" sz="1900" b="1" dirty="0" smtClean="0">
                <a:latin typeface="Arial Black" pitchFamily="34" charset="0"/>
                <a:cs typeface="Times New Roman" panose="02020603050405020304" pitchFamily="18" charset="0"/>
              </a:rPr>
              <a:t>7. </a:t>
            </a:r>
            <a:r>
              <a:rPr lang="ru-RU" sz="1900" dirty="0" smtClean="0">
                <a:latin typeface="Arial Black" pitchFamily="34" charset="0"/>
                <a:cs typeface="Times New Roman" panose="02020603050405020304" pitchFamily="18" charset="0"/>
              </a:rPr>
              <a:t> </a:t>
            </a:r>
            <a:r>
              <a:rPr lang="ru-RU" sz="1900" dirty="0">
                <a:latin typeface="Arial Black" pitchFamily="34" charset="0"/>
                <a:cs typeface="Times New Roman" panose="02020603050405020304" pitchFamily="18" charset="0"/>
              </a:rPr>
              <a:t>В случае действия противоречащих друг другу обязательных требований в отношении одного и того же объекта и предмета регулирования, установленных нормативными правовыми актами разной юридической силы, подлежат применению обязательные требования, установленные нормативным правовым актом большей юридической силы. </a:t>
            </a:r>
            <a:r>
              <a:rPr lang="ru-RU" sz="1900" b="1" dirty="0">
                <a:latin typeface="Arial Black" pitchFamily="34" charset="0"/>
                <a:cs typeface="Times New Roman" panose="02020603050405020304" pitchFamily="18" charset="0"/>
              </a:rPr>
              <a:t>В случае действия противоречащих друг другу обязательных требований в отношении одного и того же объекта и предмета регулирования</a:t>
            </a:r>
            <a:r>
              <a:rPr lang="ru-RU" sz="1900" dirty="0">
                <a:latin typeface="Arial Black" pitchFamily="34" charset="0"/>
                <a:cs typeface="Times New Roman" panose="02020603050405020304" pitchFamily="18" charset="0"/>
              </a:rPr>
              <a:t>, установленных нормативными правовыми актами </a:t>
            </a:r>
            <a:r>
              <a:rPr lang="ru-RU" sz="1900" b="1" dirty="0">
                <a:solidFill>
                  <a:srgbClr val="FF0000"/>
                </a:solidFill>
                <a:latin typeface="Arial Black" pitchFamily="34" charset="0"/>
                <a:cs typeface="Times New Roman" panose="02020603050405020304" pitchFamily="18" charset="0"/>
              </a:rPr>
              <a:t>равной юридической силы, </a:t>
            </a:r>
            <a:r>
              <a:rPr lang="ru-RU" sz="1900" b="1" dirty="0">
                <a:latin typeface="Arial Black" pitchFamily="34" charset="0"/>
                <a:cs typeface="Times New Roman" panose="02020603050405020304" pitchFamily="18" charset="0"/>
              </a:rPr>
              <a:t>лицо считается добросовестно соблюдающим обязательные требования и не подлежит привлечению к ответственности, если оно обеспечило соблюдение одного из таких обязательных требований.</a:t>
            </a:r>
          </a:p>
          <a:p>
            <a:pPr lvl="0" indent="0" algn="just">
              <a:lnSpc>
                <a:spcPct val="95000"/>
              </a:lnSpc>
              <a:spcBef>
                <a:spcPts val="384"/>
              </a:spcBef>
              <a:buNone/>
            </a:pPr>
            <a:endParaRPr lang="ru-RU" sz="1400" b="1" dirty="0">
              <a:solidFill>
                <a:srgbClr val="FF0000"/>
              </a:solidFill>
              <a:latin typeface="Times New Roman" panose="02020603050405020304" pitchFamily="18" charset="0"/>
              <a:ea typeface="Times New Roman"/>
              <a:cs typeface="Times New Roman" panose="020206030504050203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20178072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5440" y="116632"/>
            <a:ext cx="10585176" cy="792088"/>
          </a:xfrm>
        </p:spPr>
        <p:txBody>
          <a:bodyPr>
            <a:normAutofit fontScale="90000"/>
          </a:bodyPr>
          <a:lstStyle/>
          <a:p>
            <a:r>
              <a:rPr lang="ru-RU" sz="2800" b="1" dirty="0" smtClean="0">
                <a:solidFill>
                  <a:srgbClr val="C00000"/>
                </a:solidFill>
                <a:latin typeface="Arial Black" pitchFamily="34" charset="0"/>
                <a:cs typeface="Times New Roman" pitchFamily="18" charset="0"/>
              </a:rPr>
              <a:t>КОНТРОЛЬНАЯ (НАДЗОРНАЯ) ДЕЯТЕЛЬНОСТЬ </a:t>
            </a:r>
            <a:br>
              <a:rPr lang="ru-RU" sz="2800" b="1" dirty="0" smtClean="0">
                <a:solidFill>
                  <a:srgbClr val="C00000"/>
                </a:solidFill>
                <a:latin typeface="Arial Black" pitchFamily="34" charset="0"/>
                <a:cs typeface="Times New Roman" pitchFamily="18" charset="0"/>
              </a:rPr>
            </a:br>
            <a:r>
              <a:rPr lang="ru-RU" sz="2800" b="1" dirty="0" smtClean="0">
                <a:solidFill>
                  <a:srgbClr val="C00000"/>
                </a:solidFill>
                <a:latin typeface="Arial Black" pitchFamily="34" charset="0"/>
                <a:cs typeface="Times New Roman" pitchFamily="18" charset="0"/>
              </a:rPr>
              <a:t>В СФЕРЕ ОБРАЗОВАНИЯ</a:t>
            </a:r>
            <a:endParaRPr lang="ru-RU" sz="2800" b="1" dirty="0">
              <a:solidFill>
                <a:srgbClr val="1E21A2"/>
              </a:solidFill>
              <a:latin typeface="Arial Black" pitchFamily="34" charset="0"/>
              <a:cs typeface="Times New Roman" pitchFamily="18" charset="0"/>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1205691499"/>
              </p:ext>
            </p:extLst>
          </p:nvPr>
        </p:nvGraphicFramePr>
        <p:xfrm>
          <a:off x="805434" y="1052737"/>
          <a:ext cx="10619158" cy="5518965"/>
        </p:xfrm>
        <a:graphic>
          <a:graphicData uri="http://schemas.openxmlformats.org/drawingml/2006/table">
            <a:tbl>
              <a:tblPr firstRow="1" bandRow="1">
                <a:tableStyleId>{5C22544A-7EE6-4342-B048-85BDC9FD1C3A}</a:tableStyleId>
              </a:tblPr>
              <a:tblGrid>
                <a:gridCol w="5309579"/>
                <a:gridCol w="5309579"/>
              </a:tblGrid>
              <a:tr h="2592287">
                <a:tc>
                  <a:txBody>
                    <a:bodyPr/>
                    <a:lstStyle/>
                    <a:p>
                      <a:pPr algn="ctr">
                        <a:lnSpc>
                          <a:spcPct val="115000"/>
                        </a:lnSpc>
                        <a:spcAft>
                          <a:spcPts val="0"/>
                        </a:spcAft>
                      </a:pPr>
                      <a:endParaRPr lang="ru-RU" sz="1800" b="1" u="sng" dirty="0" smtClean="0">
                        <a:solidFill>
                          <a:srgbClr val="FF0000"/>
                        </a:solidFill>
                        <a:effectLst/>
                        <a:latin typeface="Arial Black" pitchFamily="34" charset="0"/>
                        <a:ea typeface="Calibri"/>
                        <a:cs typeface="Times New Roman" pitchFamily="18" charset="0"/>
                      </a:endParaRPr>
                    </a:p>
                    <a:p>
                      <a:pPr algn="ctr">
                        <a:lnSpc>
                          <a:spcPct val="115000"/>
                        </a:lnSpc>
                        <a:spcAft>
                          <a:spcPts val="0"/>
                        </a:spcAft>
                      </a:pPr>
                      <a:r>
                        <a:rPr lang="ru-RU" sz="1800" b="1" u="sng" dirty="0" smtClean="0">
                          <a:solidFill>
                            <a:srgbClr val="FF0000"/>
                          </a:solidFill>
                          <a:effectLst/>
                          <a:latin typeface="Arial Black" pitchFamily="34" charset="0"/>
                          <a:ea typeface="Calibri"/>
                          <a:cs typeface="Times New Roman" pitchFamily="18" charset="0"/>
                        </a:rPr>
                        <a:t>2021 год</a:t>
                      </a:r>
                    </a:p>
                    <a:p>
                      <a:pPr algn="ctr">
                        <a:lnSpc>
                          <a:spcPct val="115000"/>
                        </a:lnSpc>
                        <a:spcAft>
                          <a:spcPts val="0"/>
                        </a:spcAft>
                      </a:pPr>
                      <a:endParaRPr lang="ru-RU" sz="1800" b="1" dirty="0" smtClean="0">
                        <a:solidFill>
                          <a:srgbClr val="FF0000"/>
                        </a:solidFill>
                        <a:effectLst/>
                        <a:latin typeface="Arial Black" pitchFamily="34" charset="0"/>
                        <a:ea typeface="Calibri"/>
                        <a:cs typeface="Times New Roman" pitchFamily="18" charset="0"/>
                      </a:endParaRPr>
                    </a:p>
                    <a:p>
                      <a:pPr algn="ctr">
                        <a:lnSpc>
                          <a:spcPct val="115000"/>
                        </a:lnSpc>
                        <a:spcAft>
                          <a:spcPts val="0"/>
                        </a:spcAft>
                      </a:pPr>
                      <a:r>
                        <a:rPr lang="ru-RU" sz="1800" b="1" dirty="0" smtClean="0">
                          <a:solidFill>
                            <a:srgbClr val="1E21A2"/>
                          </a:solidFill>
                          <a:effectLst/>
                          <a:latin typeface="Arial Black" pitchFamily="34" charset="0"/>
                          <a:ea typeface="Calibri"/>
                          <a:cs typeface="Times New Roman" pitchFamily="18" charset="0"/>
                        </a:rPr>
                        <a:t>180 – плановых проверок</a:t>
                      </a:r>
                    </a:p>
                    <a:p>
                      <a:pPr algn="ctr">
                        <a:lnSpc>
                          <a:spcPct val="115000"/>
                        </a:lnSpc>
                        <a:spcAft>
                          <a:spcPts val="0"/>
                        </a:spcAft>
                      </a:pPr>
                      <a:r>
                        <a:rPr lang="ru-RU" sz="1800" b="1" dirty="0" smtClean="0">
                          <a:solidFill>
                            <a:srgbClr val="1E21A2"/>
                          </a:solidFill>
                          <a:effectLst/>
                          <a:latin typeface="Arial Black" pitchFamily="34" charset="0"/>
                          <a:ea typeface="Calibri"/>
                          <a:cs typeface="Times New Roman" pitchFamily="18" charset="0"/>
                        </a:rPr>
                        <a:t>10 – профилактических визитов</a:t>
                      </a:r>
                    </a:p>
                    <a:p>
                      <a:pPr algn="ctr">
                        <a:lnSpc>
                          <a:spcPct val="115000"/>
                        </a:lnSpc>
                        <a:spcAft>
                          <a:spcPts val="0"/>
                        </a:spcAft>
                      </a:pPr>
                      <a:r>
                        <a:rPr lang="ru-RU" sz="1800" b="1" dirty="0" smtClean="0">
                          <a:solidFill>
                            <a:srgbClr val="1E21A2"/>
                          </a:solidFill>
                          <a:effectLst/>
                          <a:latin typeface="Arial Black" pitchFamily="34" charset="0"/>
                          <a:ea typeface="Calibri"/>
                          <a:cs typeface="Times New Roman" pitchFamily="18" charset="0"/>
                        </a:rPr>
                        <a:t>330 - предостережений</a:t>
                      </a:r>
                    </a:p>
                  </a:txBody>
                  <a:tcPr marL="68580" marR="68580" marT="0" marB="0"/>
                </a:tc>
                <a:tc>
                  <a:txBody>
                    <a:bodyPr/>
                    <a:lstStyle/>
                    <a:p>
                      <a:pPr lvl="1" algn="ctr">
                        <a:lnSpc>
                          <a:spcPct val="115000"/>
                        </a:lnSpc>
                        <a:spcAft>
                          <a:spcPts val="0"/>
                        </a:spcAft>
                      </a:pPr>
                      <a:endParaRPr lang="ru-RU" sz="1800" b="1" u="sng" dirty="0" smtClean="0">
                        <a:solidFill>
                          <a:srgbClr val="FF0000"/>
                        </a:solidFill>
                        <a:effectLst/>
                        <a:latin typeface="Arial Black" pitchFamily="34" charset="0"/>
                        <a:ea typeface="Calibri"/>
                        <a:cs typeface="Times New Roman" pitchFamily="18" charset="0"/>
                      </a:endParaRPr>
                    </a:p>
                    <a:p>
                      <a:pPr lvl="1" algn="ctr">
                        <a:lnSpc>
                          <a:spcPct val="115000"/>
                        </a:lnSpc>
                        <a:spcAft>
                          <a:spcPts val="0"/>
                        </a:spcAft>
                      </a:pPr>
                      <a:r>
                        <a:rPr lang="ru-RU" sz="1800" b="1" u="sng" dirty="0" smtClean="0">
                          <a:solidFill>
                            <a:srgbClr val="FF0000"/>
                          </a:solidFill>
                          <a:effectLst/>
                          <a:latin typeface="Arial Black" pitchFamily="34" charset="0"/>
                          <a:ea typeface="Calibri"/>
                          <a:cs typeface="Times New Roman" pitchFamily="18" charset="0"/>
                        </a:rPr>
                        <a:t>2022</a:t>
                      </a:r>
                      <a:r>
                        <a:rPr lang="ru-RU" sz="1800" b="1" u="sng" baseline="0" dirty="0" smtClean="0">
                          <a:solidFill>
                            <a:srgbClr val="FF0000"/>
                          </a:solidFill>
                          <a:effectLst/>
                          <a:latin typeface="Arial Black" pitchFamily="34" charset="0"/>
                          <a:ea typeface="Calibri"/>
                          <a:cs typeface="Times New Roman" pitchFamily="18" charset="0"/>
                        </a:rPr>
                        <a:t> год</a:t>
                      </a:r>
                    </a:p>
                    <a:p>
                      <a:pPr lvl="1" algn="ctr">
                        <a:lnSpc>
                          <a:spcPct val="115000"/>
                        </a:lnSpc>
                        <a:spcAft>
                          <a:spcPts val="0"/>
                        </a:spcAft>
                      </a:pPr>
                      <a:endParaRPr lang="ru-RU" sz="1800" b="1" u="sng" baseline="0" dirty="0" smtClean="0">
                        <a:solidFill>
                          <a:srgbClr val="FF0000"/>
                        </a:solidFill>
                        <a:effectLst/>
                        <a:latin typeface="Arial Black" pitchFamily="34" charset="0"/>
                        <a:ea typeface="Calibri"/>
                        <a:cs typeface="Times New Roman" pitchFamily="18" charset="0"/>
                      </a:endParaRP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1E21A2"/>
                          </a:solidFill>
                          <a:effectLst/>
                          <a:uLnTx/>
                          <a:uFillTx/>
                          <a:latin typeface="Arial Black" pitchFamily="34" charset="0"/>
                          <a:ea typeface="Calibri"/>
                          <a:cs typeface="Times New Roman" pitchFamily="18" charset="0"/>
                        </a:rPr>
                        <a:t>2 – плановых проверки </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1E21A2"/>
                          </a:solidFill>
                          <a:effectLst/>
                          <a:uLnTx/>
                          <a:uFillTx/>
                          <a:latin typeface="Arial Black" pitchFamily="34" charset="0"/>
                          <a:ea typeface="Calibri"/>
                          <a:cs typeface="Times New Roman" pitchFamily="18" charset="0"/>
                        </a:rPr>
                        <a:t>44 – профилактических визита</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1E21A2"/>
                          </a:solidFill>
                          <a:effectLst/>
                          <a:uLnTx/>
                          <a:uFillTx/>
                          <a:latin typeface="Arial Black" pitchFamily="34" charset="0"/>
                          <a:ea typeface="Calibri"/>
                          <a:cs typeface="Times New Roman" pitchFamily="18" charset="0"/>
                        </a:rPr>
                        <a:t>248 - предостережений</a:t>
                      </a:r>
                    </a:p>
                  </a:txBody>
                  <a:tcPr marL="68580" marR="68580" marT="0" marB="0"/>
                </a:tc>
              </a:tr>
              <a:tr h="2926678">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ru-RU" sz="1800" b="1" i="0" u="sng" strike="noStrike" kern="1200" cap="none" spc="0" normalizeH="0" baseline="0" noProof="0" dirty="0" smtClean="0">
                          <a:ln>
                            <a:noFill/>
                          </a:ln>
                          <a:solidFill>
                            <a:srgbClr val="FF0000"/>
                          </a:solidFill>
                          <a:effectLst/>
                          <a:uLnTx/>
                          <a:uFillTx/>
                          <a:latin typeface="Arial Black" pitchFamily="34" charset="0"/>
                          <a:ea typeface="Calibri"/>
                          <a:cs typeface="Times New Roman" pitchFamily="18" charset="0"/>
                        </a:rPr>
                        <a:t>2023 год</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FF0000"/>
                          </a:solidFill>
                          <a:effectLst/>
                          <a:uLnTx/>
                          <a:uFillTx/>
                          <a:latin typeface="Arial Black" pitchFamily="34" charset="0"/>
                          <a:ea typeface="Calibri"/>
                          <a:cs typeface="Times New Roman" pitchFamily="18" charset="0"/>
                        </a:rPr>
                        <a:t>0 </a:t>
                      </a:r>
                      <a:r>
                        <a:rPr kumimoji="0" lang="ru-RU" sz="1800" b="1" i="0" u="none" strike="noStrike" kern="1200" cap="none" spc="0" normalizeH="0" baseline="0" noProof="0" dirty="0" smtClean="0">
                          <a:ln>
                            <a:noFill/>
                          </a:ln>
                          <a:solidFill>
                            <a:srgbClr val="1E21A2"/>
                          </a:solidFill>
                          <a:effectLst/>
                          <a:uLnTx/>
                          <a:uFillTx/>
                          <a:latin typeface="Arial Black" pitchFamily="34" charset="0"/>
                          <a:ea typeface="Calibri"/>
                          <a:cs typeface="Times New Roman" pitchFamily="18" charset="0"/>
                        </a:rPr>
                        <a:t>– плановых проверок</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FF0000"/>
                          </a:solidFill>
                          <a:effectLst/>
                          <a:uLnTx/>
                          <a:uFillTx/>
                          <a:latin typeface="Arial Black" pitchFamily="34" charset="0"/>
                          <a:ea typeface="Calibri"/>
                          <a:cs typeface="Times New Roman" pitchFamily="18" charset="0"/>
                        </a:rPr>
                        <a:t>1 </a:t>
                      </a:r>
                      <a:r>
                        <a:rPr kumimoji="0" lang="ru-RU" sz="1800" b="1" i="0" u="none" strike="noStrike" kern="1200" cap="none" spc="0" normalizeH="0" baseline="0" noProof="0" dirty="0" smtClean="0">
                          <a:ln>
                            <a:noFill/>
                          </a:ln>
                          <a:solidFill>
                            <a:srgbClr val="1E21A2"/>
                          </a:solidFill>
                          <a:effectLst/>
                          <a:uLnTx/>
                          <a:uFillTx/>
                          <a:latin typeface="Arial Black" pitchFamily="34" charset="0"/>
                          <a:ea typeface="Calibri"/>
                          <a:cs typeface="Times New Roman" pitchFamily="18" charset="0"/>
                        </a:rPr>
                        <a:t>– внеплановая проверка</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FF0000"/>
                          </a:solidFill>
                          <a:effectLst/>
                          <a:uLnTx/>
                          <a:uFillTx/>
                          <a:latin typeface="Arial Black" pitchFamily="34" charset="0"/>
                          <a:ea typeface="Calibri"/>
                          <a:cs typeface="Times New Roman" pitchFamily="18" charset="0"/>
                        </a:rPr>
                        <a:t>127</a:t>
                      </a:r>
                      <a:r>
                        <a:rPr kumimoji="0" lang="ru-RU" sz="1800" b="1" i="0" u="none" strike="noStrike" kern="1200" cap="none" spc="0" normalizeH="0" baseline="0" noProof="0" dirty="0" smtClean="0">
                          <a:ln>
                            <a:noFill/>
                          </a:ln>
                          <a:solidFill>
                            <a:srgbClr val="1E21A2"/>
                          </a:solidFill>
                          <a:effectLst/>
                          <a:uLnTx/>
                          <a:uFillTx/>
                          <a:latin typeface="Arial Black" pitchFamily="34" charset="0"/>
                          <a:ea typeface="Calibri"/>
                          <a:cs typeface="Times New Roman" pitchFamily="18" charset="0"/>
                        </a:rPr>
                        <a:t> – профилактических визитов</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FF0000"/>
                          </a:solidFill>
                          <a:effectLst/>
                          <a:uLnTx/>
                          <a:uFillTx/>
                          <a:latin typeface="Arial Black" pitchFamily="34" charset="0"/>
                          <a:ea typeface="Calibri"/>
                          <a:cs typeface="Times New Roman" pitchFamily="18" charset="0"/>
                        </a:rPr>
                        <a:t>825</a:t>
                      </a:r>
                      <a:r>
                        <a:rPr kumimoji="0" lang="ru-RU" sz="1800" b="1" i="0" u="none" strike="noStrike" kern="1200" cap="none" spc="0" normalizeH="0" baseline="0" noProof="0" dirty="0" smtClean="0">
                          <a:ln>
                            <a:noFill/>
                          </a:ln>
                          <a:solidFill>
                            <a:srgbClr val="1E21A2"/>
                          </a:solidFill>
                          <a:effectLst/>
                          <a:uLnTx/>
                          <a:uFillTx/>
                          <a:latin typeface="Arial Black" pitchFamily="34" charset="0"/>
                          <a:ea typeface="Calibri"/>
                          <a:cs typeface="Times New Roman" pitchFamily="18" charset="0"/>
                        </a:rPr>
                        <a:t> – предостережений </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1E21A2"/>
                          </a:solidFill>
                          <a:effectLst/>
                          <a:uLnTx/>
                          <a:uFillTx/>
                          <a:latin typeface="Arial Black" pitchFamily="34" charset="0"/>
                          <a:ea typeface="Calibri"/>
                          <a:cs typeface="Times New Roman" pitchFamily="18" charset="0"/>
                        </a:rPr>
                        <a:t>(5 по обращениям граждан)</a:t>
                      </a:r>
                      <a:endParaRPr lang="ru-RU" sz="1800" dirty="0">
                        <a:latin typeface="Arial Black" pitchFamily="34" charset="0"/>
                      </a:endParaRPr>
                    </a:p>
                  </a:txBody>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ru-RU" sz="1800" b="1" i="0" u="sng" strike="noStrike" kern="1200" cap="none" spc="0" normalizeH="0" baseline="0" noProof="0" dirty="0" smtClean="0">
                          <a:ln>
                            <a:noFill/>
                          </a:ln>
                          <a:solidFill>
                            <a:srgbClr val="FF0000"/>
                          </a:solidFill>
                          <a:effectLst/>
                          <a:uLnTx/>
                          <a:uFillTx/>
                          <a:latin typeface="Arial Black" pitchFamily="34" charset="0"/>
                          <a:ea typeface="Calibri"/>
                          <a:cs typeface="Times New Roman" pitchFamily="18" charset="0"/>
                        </a:rPr>
                        <a:t>2024 год</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FF0000"/>
                          </a:solidFill>
                          <a:effectLst/>
                          <a:uLnTx/>
                          <a:uFillTx/>
                          <a:latin typeface="Arial Black" pitchFamily="34" charset="0"/>
                          <a:ea typeface="Calibri"/>
                          <a:cs typeface="Times New Roman" pitchFamily="18" charset="0"/>
                        </a:rPr>
                        <a:t>0 </a:t>
                      </a:r>
                      <a:r>
                        <a:rPr kumimoji="0" lang="ru-RU" sz="1800" b="1" i="0" u="none" strike="noStrike" kern="1200" cap="none" spc="0" normalizeH="0" baseline="0" noProof="0" dirty="0" smtClean="0">
                          <a:ln>
                            <a:noFill/>
                          </a:ln>
                          <a:solidFill>
                            <a:srgbClr val="1E21A2"/>
                          </a:solidFill>
                          <a:effectLst/>
                          <a:uLnTx/>
                          <a:uFillTx/>
                          <a:latin typeface="Arial Black" pitchFamily="34" charset="0"/>
                          <a:ea typeface="Calibri"/>
                          <a:cs typeface="Times New Roman" pitchFamily="18" charset="0"/>
                        </a:rPr>
                        <a:t>– плановых проверок</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FF0000"/>
                          </a:solidFill>
                          <a:effectLst/>
                          <a:uLnTx/>
                          <a:uFillTx/>
                          <a:latin typeface="Arial Black" pitchFamily="34" charset="0"/>
                          <a:ea typeface="Calibri"/>
                          <a:cs typeface="Times New Roman" pitchFamily="18" charset="0"/>
                        </a:rPr>
                        <a:t>1 </a:t>
                      </a:r>
                      <a:r>
                        <a:rPr kumimoji="0" lang="ru-RU" sz="1800" b="1" i="0" u="none" strike="noStrike" kern="1200" cap="none" spc="0" normalizeH="0" baseline="0" noProof="0" dirty="0" smtClean="0">
                          <a:ln>
                            <a:noFill/>
                          </a:ln>
                          <a:solidFill>
                            <a:srgbClr val="1E21A2"/>
                          </a:solidFill>
                          <a:effectLst/>
                          <a:uLnTx/>
                          <a:uFillTx/>
                          <a:latin typeface="Arial Black" pitchFamily="34" charset="0"/>
                          <a:ea typeface="Calibri"/>
                          <a:cs typeface="Times New Roman" pitchFamily="18" charset="0"/>
                        </a:rPr>
                        <a:t>– внеплановая проверка</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FF0000"/>
                          </a:solidFill>
                          <a:effectLst/>
                          <a:uLnTx/>
                          <a:uFillTx/>
                          <a:latin typeface="Arial Black" pitchFamily="34" charset="0"/>
                          <a:ea typeface="Calibri"/>
                          <a:cs typeface="Times New Roman" pitchFamily="18" charset="0"/>
                        </a:rPr>
                        <a:t>116</a:t>
                      </a:r>
                      <a:r>
                        <a:rPr kumimoji="0" lang="ru-RU" sz="1800" b="1" i="0" u="none" strike="noStrike" kern="1200" cap="none" spc="0" normalizeH="0" baseline="0" noProof="0" dirty="0" smtClean="0">
                          <a:ln>
                            <a:noFill/>
                          </a:ln>
                          <a:solidFill>
                            <a:srgbClr val="1E21A2"/>
                          </a:solidFill>
                          <a:effectLst/>
                          <a:uLnTx/>
                          <a:uFillTx/>
                          <a:latin typeface="Arial Black" pitchFamily="34" charset="0"/>
                          <a:ea typeface="Calibri"/>
                          <a:cs typeface="Times New Roman" pitchFamily="18" charset="0"/>
                        </a:rPr>
                        <a:t> – профилактических визитов </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1E21A2"/>
                          </a:solidFill>
                          <a:effectLst/>
                          <a:uLnTx/>
                          <a:uFillTx/>
                          <a:latin typeface="Arial Black" pitchFamily="34" charset="0"/>
                          <a:ea typeface="Calibri"/>
                          <a:cs typeface="Times New Roman" pitchFamily="18" charset="0"/>
                        </a:rPr>
                        <a:t>(по инициативе контролируемых лиц </a:t>
                      </a:r>
                      <a:r>
                        <a:rPr kumimoji="0" lang="ru-RU" sz="1800" b="1" i="0" u="none" strike="noStrike" kern="1200" cap="none" spc="0" normalizeH="0" baseline="0" noProof="0" dirty="0" smtClean="0">
                          <a:ln>
                            <a:noFill/>
                          </a:ln>
                          <a:solidFill>
                            <a:srgbClr val="FF0000"/>
                          </a:solidFill>
                          <a:effectLst/>
                          <a:uLnTx/>
                          <a:uFillTx/>
                          <a:latin typeface="Arial Black" pitchFamily="34" charset="0"/>
                          <a:ea typeface="Calibri"/>
                          <a:cs typeface="Times New Roman" pitchFamily="18" charset="0"/>
                        </a:rPr>
                        <a:t>23)</a:t>
                      </a:r>
                      <a:endParaRPr kumimoji="0" lang="ru-RU" sz="1800" b="1" i="0" u="none" strike="noStrike" kern="1200" cap="none" spc="0" normalizeH="0" baseline="0" noProof="0" dirty="0" smtClean="0">
                        <a:ln>
                          <a:noFill/>
                        </a:ln>
                        <a:solidFill>
                          <a:srgbClr val="1E21A2"/>
                        </a:solidFill>
                        <a:effectLst/>
                        <a:uLnTx/>
                        <a:uFillTx/>
                        <a:latin typeface="Arial Black" pitchFamily="34" charset="0"/>
                        <a:ea typeface="Calibri"/>
                        <a:cs typeface="Times New Roman" pitchFamily="18" charset="0"/>
                      </a:endParaRP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FF0000"/>
                          </a:solidFill>
                          <a:effectLst/>
                          <a:uLnTx/>
                          <a:uFillTx/>
                          <a:latin typeface="Arial Black" pitchFamily="34" charset="0"/>
                          <a:ea typeface="Calibri"/>
                          <a:cs typeface="Times New Roman" pitchFamily="18" charset="0"/>
                        </a:rPr>
                        <a:t>561</a:t>
                      </a:r>
                      <a:r>
                        <a:rPr kumimoji="0" lang="ru-RU" sz="1800" b="1" i="0" u="none" strike="noStrike" kern="1200" cap="none" spc="0" normalizeH="0" baseline="0" noProof="0" dirty="0" smtClean="0">
                          <a:ln>
                            <a:noFill/>
                          </a:ln>
                          <a:solidFill>
                            <a:srgbClr val="1E21A2"/>
                          </a:solidFill>
                          <a:effectLst/>
                          <a:uLnTx/>
                          <a:uFillTx/>
                          <a:latin typeface="Arial Black" pitchFamily="34" charset="0"/>
                          <a:ea typeface="Calibri"/>
                          <a:cs typeface="Times New Roman" pitchFamily="18" charset="0"/>
                        </a:rPr>
                        <a:t> – предостережение</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1E21A2"/>
                          </a:solidFill>
                          <a:effectLst/>
                          <a:uLnTx/>
                          <a:uFillTx/>
                          <a:latin typeface="Arial Black" pitchFamily="34" charset="0"/>
                          <a:ea typeface="Calibri"/>
                          <a:cs typeface="Times New Roman" pitchFamily="18" charset="0"/>
                        </a:rPr>
                        <a:t> (15 по обращениям граждан) </a:t>
                      </a:r>
                    </a:p>
                    <a:p>
                      <a:endParaRPr lang="ru-RU" sz="1800" dirty="0">
                        <a:latin typeface="Arial Black" pitchFamily="34" charset="0"/>
                      </a:endParaRPr>
                    </a:p>
                  </a:txBody>
                  <a:tcPr/>
                </a:tc>
              </a:tr>
            </a:tbl>
          </a:graphicData>
        </a:graphic>
      </p:graphicFrame>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2599425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6003" y="125349"/>
            <a:ext cx="10636621" cy="1071404"/>
          </a:xfrm>
        </p:spPr>
        <p:txBody>
          <a:bodyPr>
            <a:noAutofit/>
          </a:bodyPr>
          <a:lstStyle/>
          <a:p>
            <a:r>
              <a:rPr lang="ru-RU" sz="2000" b="1" dirty="0" smtClean="0">
                <a:solidFill>
                  <a:srgbClr val="C00000"/>
                </a:solidFill>
                <a:latin typeface="Times New Roman" panose="02020603050405020304" pitchFamily="18" charset="0"/>
                <a:cs typeface="Times New Roman" panose="02020603050405020304" pitchFamily="18" charset="0"/>
              </a:rPr>
              <a:t/>
            </a:r>
            <a:br>
              <a:rPr lang="ru-RU" sz="2000" b="1" dirty="0" smtClean="0">
                <a:solidFill>
                  <a:srgbClr val="C00000"/>
                </a:solidFill>
                <a:latin typeface="Times New Roman" panose="02020603050405020304" pitchFamily="18" charset="0"/>
                <a:cs typeface="Times New Roman" panose="02020603050405020304" pitchFamily="18" charset="0"/>
              </a:rPr>
            </a:br>
            <a:r>
              <a:rPr lang="ru-RU" sz="2000" b="1" dirty="0" smtClean="0">
                <a:solidFill>
                  <a:srgbClr val="C00000"/>
                </a:solidFill>
                <a:latin typeface="Arial Black" pitchFamily="34" charset="0"/>
                <a:cs typeface="Times New Roman" panose="02020603050405020304" pitchFamily="18" charset="0"/>
              </a:rPr>
              <a:t>ПОСТАНОВЛЕНИЕ </a:t>
            </a:r>
            <a:r>
              <a:rPr lang="ru-RU" sz="2000" b="1" dirty="0">
                <a:solidFill>
                  <a:srgbClr val="C00000"/>
                </a:solidFill>
                <a:latin typeface="Arial Black" pitchFamily="34" charset="0"/>
                <a:cs typeface="Times New Roman" panose="02020603050405020304" pitchFamily="18" charset="0"/>
              </a:rPr>
              <a:t>ПРАВИТЕЛЬСТВА РФ ОТ 25.06.2021 № 997 </a:t>
            </a:r>
            <a:r>
              <a:rPr lang="en-US" sz="2000" b="1" dirty="0" smtClean="0">
                <a:solidFill>
                  <a:srgbClr val="C00000"/>
                </a:solidFill>
                <a:latin typeface="Arial Black" pitchFamily="34" charset="0"/>
                <a:cs typeface="Times New Roman" panose="02020603050405020304" pitchFamily="18" charset="0"/>
              </a:rPr>
              <a:t/>
            </a:r>
            <a:br>
              <a:rPr lang="en-US" sz="2000" b="1" dirty="0" smtClean="0">
                <a:solidFill>
                  <a:srgbClr val="C00000"/>
                </a:solidFill>
                <a:latin typeface="Arial Black" pitchFamily="34" charset="0"/>
                <a:cs typeface="Times New Roman" panose="02020603050405020304" pitchFamily="18" charset="0"/>
              </a:rPr>
            </a:br>
            <a:r>
              <a:rPr lang="ru-RU" sz="2000" b="1" dirty="0" smtClean="0">
                <a:solidFill>
                  <a:srgbClr val="C00000"/>
                </a:solidFill>
                <a:latin typeface="Arial Black" pitchFamily="34" charset="0"/>
                <a:cs typeface="Times New Roman" panose="02020603050405020304" pitchFamily="18" charset="0"/>
              </a:rPr>
              <a:t>«</a:t>
            </a:r>
            <a:r>
              <a:rPr lang="ru-RU" sz="2000" b="1" dirty="0">
                <a:solidFill>
                  <a:srgbClr val="C00000"/>
                </a:solidFill>
                <a:latin typeface="Arial Black" pitchFamily="34" charset="0"/>
                <a:cs typeface="Times New Roman" panose="02020603050405020304" pitchFamily="18" charset="0"/>
              </a:rPr>
              <a:t>ОБ УТВЕРЖДЕНИИ ПОЛОЖЕНИЯ О ФЕДЕРАЛЬНОМ ГОСУДАРСТВЕННОМ КОНТРОЛЕ (НАДЗОРЕ) В СФЕРЕ ОБРАЗОВАНИЯ»</a:t>
            </a:r>
            <a:br>
              <a:rPr lang="ru-RU" sz="2000" b="1" dirty="0">
                <a:solidFill>
                  <a:srgbClr val="C00000"/>
                </a:solidFill>
                <a:latin typeface="Arial Black" pitchFamily="34" charset="0"/>
                <a:cs typeface="Times New Roman" panose="02020603050405020304" pitchFamily="18" charset="0"/>
              </a:rPr>
            </a:br>
            <a:endParaRPr lang="ru-RU" sz="2000" b="1" u="sng" dirty="0">
              <a:solidFill>
                <a:srgbClr val="C00000"/>
              </a:solidFill>
              <a:latin typeface="Arial Black" pitchFamily="34" charset="0"/>
              <a:cs typeface="Times New Roman" panose="02020603050405020304" pitchFamily="18" charset="0"/>
            </a:endParaRPr>
          </a:p>
        </p:txBody>
      </p:sp>
      <p:sp>
        <p:nvSpPr>
          <p:cNvPr id="3" name="Объект 2"/>
          <p:cNvSpPr>
            <a:spLocks noGrp="1"/>
          </p:cNvSpPr>
          <p:nvPr>
            <p:ph idx="1"/>
          </p:nvPr>
        </p:nvSpPr>
        <p:spPr>
          <a:xfrm>
            <a:off x="566466" y="1196752"/>
            <a:ext cx="11318639" cy="5256588"/>
          </a:xfrm>
        </p:spPr>
        <p:txBody>
          <a:bodyPr>
            <a:normAutofit fontScale="25000" lnSpcReduction="20000"/>
          </a:bodyPr>
          <a:lstStyle/>
          <a:p>
            <a:pPr indent="449580" algn="just"/>
            <a:endParaRPr lang="ru-RU" sz="1000" dirty="0">
              <a:latin typeface="Times New Roman" panose="02020603050405020304" pitchFamily="18" charset="0"/>
              <a:ea typeface="Calibri"/>
              <a:cs typeface="Times New Roman" panose="02020603050405020304" pitchFamily="18" charset="0"/>
            </a:endParaRPr>
          </a:p>
          <a:p>
            <a:pPr marL="0" indent="0" algn="just">
              <a:buNone/>
            </a:pPr>
            <a:r>
              <a:rPr lang="ru-RU" sz="4800" dirty="0">
                <a:latin typeface="Times New Roman"/>
                <a:cs typeface="Times New Roman"/>
              </a:rPr>
              <a:t>	</a:t>
            </a:r>
            <a:r>
              <a:rPr lang="ru-RU" sz="6000" b="1" dirty="0" smtClean="0">
                <a:latin typeface="Arial Black" pitchFamily="34" charset="0"/>
                <a:cs typeface="Times New Roman"/>
              </a:rPr>
              <a:t>Пункт </a:t>
            </a:r>
            <a:r>
              <a:rPr lang="ru-RU" sz="6000" b="1" dirty="0" smtClean="0">
                <a:latin typeface="Arial Black" pitchFamily="34" charset="0"/>
                <a:cs typeface="Times New Roman" panose="02020603050405020304" pitchFamily="18" charset="0"/>
              </a:rPr>
              <a:t>62</a:t>
            </a:r>
            <a:r>
              <a:rPr lang="ru-RU" sz="6000" b="1" dirty="0">
                <a:latin typeface="Arial Black" pitchFamily="34" charset="0"/>
                <a:cs typeface="Times New Roman" panose="02020603050405020304" pitchFamily="18" charset="0"/>
              </a:rPr>
              <a:t>. </a:t>
            </a:r>
            <a:r>
              <a:rPr lang="ru-RU" sz="6000" dirty="0">
                <a:latin typeface="Arial Black" pitchFamily="34" charset="0"/>
                <a:cs typeface="Times New Roman" panose="02020603050405020304" pitchFamily="18" charset="0"/>
              </a:rPr>
              <a:t>Контрольный (надзорный) орган в сфере образования </a:t>
            </a:r>
            <a:r>
              <a:rPr lang="ru-RU" sz="6000" dirty="0">
                <a:solidFill>
                  <a:srgbClr val="FF0000"/>
                </a:solidFill>
                <a:latin typeface="Arial Black" pitchFamily="34" charset="0"/>
                <a:cs typeface="Times New Roman" panose="02020603050405020304" pitchFamily="18" charset="0"/>
              </a:rPr>
              <a:t>при наблюдении за соблюдением обязательных требований (мониторинге безопасности)</a:t>
            </a:r>
            <a:r>
              <a:rPr lang="ru-RU" sz="6000" dirty="0">
                <a:latin typeface="Arial Black" pitchFamily="34" charset="0"/>
                <a:cs typeface="Times New Roman" panose="02020603050405020304" pitchFamily="18" charset="0"/>
              </a:rPr>
              <a:t> </a:t>
            </a:r>
            <a:r>
              <a:rPr lang="ru-RU" sz="6000" dirty="0">
                <a:solidFill>
                  <a:srgbClr val="FF0000"/>
                </a:solidFill>
                <a:latin typeface="Arial Black" pitchFamily="34" charset="0"/>
                <a:cs typeface="Times New Roman" panose="02020603050405020304" pitchFamily="18" charset="0"/>
              </a:rPr>
              <a:t>проводит сбор, анализ данных </a:t>
            </a:r>
            <a:r>
              <a:rPr lang="ru-RU" sz="6000" dirty="0">
                <a:latin typeface="Arial Black" pitchFamily="34" charset="0"/>
                <a:cs typeface="Times New Roman" panose="02020603050405020304" pitchFamily="18" charset="0"/>
              </a:rPr>
              <a:t>об объектах государственного контроля (надзора), имеющихся у контрольного (надзорного) органа в сфере образования, в том числе данных, которые поступают в ходе межведомственного информационного взаимодействия, представляются контролируемыми лицами в рамках исполнения обязательных требований, а также данных,</a:t>
            </a:r>
            <a:r>
              <a:rPr lang="ru-RU" sz="6000" dirty="0">
                <a:solidFill>
                  <a:srgbClr val="FF0000"/>
                </a:solidFill>
                <a:latin typeface="Arial Black" pitchFamily="34" charset="0"/>
                <a:cs typeface="Times New Roman" panose="02020603050405020304" pitchFamily="18" charset="0"/>
              </a:rPr>
              <a:t> содержащихся в государственных информационных системах, данных из сети </a:t>
            </a:r>
            <a:r>
              <a:rPr lang="ru-RU" sz="6000" dirty="0" smtClean="0">
                <a:solidFill>
                  <a:srgbClr val="FF0000"/>
                </a:solidFill>
                <a:latin typeface="Arial Black" pitchFamily="34" charset="0"/>
                <a:cs typeface="Times New Roman" panose="02020603050405020304" pitchFamily="18" charset="0"/>
              </a:rPr>
              <a:t>«Интернет»</a:t>
            </a:r>
            <a:r>
              <a:rPr lang="ru-RU" sz="6000" dirty="0" smtClean="0">
                <a:latin typeface="Arial Black" pitchFamily="34" charset="0"/>
                <a:cs typeface="Times New Roman" panose="02020603050405020304" pitchFamily="18" charset="0"/>
              </a:rPr>
              <a:t>, </a:t>
            </a:r>
            <a:r>
              <a:rPr lang="ru-RU" sz="6000" dirty="0">
                <a:latin typeface="Arial Black" pitchFamily="34" charset="0"/>
                <a:cs typeface="Times New Roman" panose="02020603050405020304" pitchFamily="18" charset="0"/>
              </a:rPr>
              <a:t>иных общедоступных данных:</a:t>
            </a:r>
          </a:p>
          <a:p>
            <a:pPr marL="0" indent="0" algn="just">
              <a:buNone/>
            </a:pPr>
            <a:r>
              <a:rPr lang="ru-RU" sz="6000" dirty="0" smtClean="0">
                <a:latin typeface="Arial Black" pitchFamily="34" charset="0"/>
                <a:cs typeface="Times New Roman" panose="02020603050405020304" pitchFamily="18" charset="0"/>
              </a:rPr>
              <a:t>	</a:t>
            </a:r>
            <a:r>
              <a:rPr lang="ru-RU" sz="6000" b="1" dirty="0" smtClean="0">
                <a:latin typeface="Arial Black" pitchFamily="34" charset="0"/>
                <a:cs typeface="Times New Roman" panose="02020603050405020304" pitchFamily="18" charset="0"/>
              </a:rPr>
              <a:t>- данные </a:t>
            </a:r>
            <a:r>
              <a:rPr lang="ru-RU" sz="6000" b="1" dirty="0">
                <a:latin typeface="Arial Black" pitchFamily="34" charset="0"/>
                <a:cs typeface="Times New Roman" panose="02020603050405020304" pitchFamily="18" charset="0"/>
              </a:rPr>
              <a:t>мониторинга системы образования;</a:t>
            </a:r>
          </a:p>
          <a:p>
            <a:pPr marL="0" indent="0" algn="just">
              <a:buNone/>
            </a:pPr>
            <a:r>
              <a:rPr lang="ru-RU" sz="6000" dirty="0" smtClean="0">
                <a:latin typeface="Arial Black" pitchFamily="34" charset="0"/>
                <a:cs typeface="Times New Roman" panose="02020603050405020304" pitchFamily="18" charset="0"/>
              </a:rPr>
              <a:t>	- сведения </a:t>
            </a:r>
            <a:r>
              <a:rPr lang="ru-RU" sz="6000" dirty="0">
                <a:latin typeface="Arial Black" pitchFamily="34" charset="0"/>
                <a:cs typeface="Times New Roman" panose="02020603050405020304" pitchFamily="18" charset="0"/>
              </a:rPr>
              <a:t>из Единого государственного реестра недвижимости;</a:t>
            </a:r>
          </a:p>
          <a:p>
            <a:pPr marL="0" indent="0" algn="just">
              <a:buNone/>
            </a:pPr>
            <a:r>
              <a:rPr lang="ru-RU" sz="6000" dirty="0" smtClean="0">
                <a:latin typeface="Arial Black" pitchFamily="34" charset="0"/>
                <a:cs typeface="Times New Roman" panose="02020603050405020304" pitchFamily="18" charset="0"/>
              </a:rPr>
              <a:t>	- сведения </a:t>
            </a:r>
            <a:r>
              <a:rPr lang="ru-RU" sz="6000" dirty="0">
                <a:latin typeface="Arial Black" pitchFamily="34" charset="0"/>
                <a:cs typeface="Times New Roman" panose="02020603050405020304" pitchFamily="18" charset="0"/>
              </a:rPr>
              <a:t>из Единого государственного реестра юридических лиц;</a:t>
            </a:r>
          </a:p>
          <a:p>
            <a:pPr marL="0" indent="0" algn="just">
              <a:buNone/>
            </a:pPr>
            <a:r>
              <a:rPr lang="ru-RU" sz="6000" dirty="0" smtClean="0">
                <a:latin typeface="Arial Black" pitchFamily="34" charset="0"/>
                <a:cs typeface="Times New Roman" panose="02020603050405020304" pitchFamily="18" charset="0"/>
              </a:rPr>
              <a:t>	- сведения </a:t>
            </a:r>
            <a:r>
              <a:rPr lang="ru-RU" sz="6000" dirty="0">
                <a:latin typeface="Arial Black" pitchFamily="34" charset="0"/>
                <a:cs typeface="Times New Roman" panose="02020603050405020304" pitchFamily="18" charset="0"/>
              </a:rPr>
              <a:t>о наличии (отсутствии) лицензии на проведение работ с использованием сведений, составляющих государственную тайну (при реализации образовательных программ, содержащих сведения, составляющие государственную тайну);</a:t>
            </a:r>
          </a:p>
          <a:p>
            <a:pPr marL="0" indent="0" algn="just">
              <a:buNone/>
            </a:pPr>
            <a:r>
              <a:rPr lang="ru-RU" sz="6000" dirty="0" smtClean="0">
                <a:latin typeface="Arial Black" pitchFamily="34" charset="0"/>
                <a:cs typeface="Times New Roman" panose="02020603050405020304" pitchFamily="18" charset="0"/>
              </a:rPr>
              <a:t>	- сведения </a:t>
            </a:r>
            <a:r>
              <a:rPr lang="ru-RU" sz="6000" dirty="0">
                <a:latin typeface="Arial Black" pitchFamily="34" charset="0"/>
                <a:cs typeface="Times New Roman" panose="02020603050405020304" pitchFamily="18" charset="0"/>
              </a:rPr>
              <a:t>из федеральной информационной системы обеспечения проведения государственной итоговой аттестации обучающихся, освоивших основные образовательные программы основного общего и среднего общего образования, и приема граждан в образовательные организации для получения среднего профессионального и высшего образования и региональной информационной системы обеспечения проведения государственной итоговой аттестации обучающихся, освоивших основные образовательные программы основного общего и среднего общего образования;</a:t>
            </a:r>
          </a:p>
          <a:p>
            <a:pPr marL="0" indent="0" algn="just">
              <a:buNone/>
            </a:pPr>
            <a:r>
              <a:rPr lang="ru-RU" sz="6000" dirty="0" smtClean="0">
                <a:latin typeface="Arial Black" pitchFamily="34" charset="0"/>
                <a:cs typeface="Times New Roman" panose="02020603050405020304" pitchFamily="18" charset="0"/>
              </a:rPr>
              <a:t>	</a:t>
            </a:r>
            <a:r>
              <a:rPr lang="ru-RU" sz="6000" dirty="0" smtClean="0">
                <a:solidFill>
                  <a:srgbClr val="FF0000"/>
                </a:solidFill>
                <a:latin typeface="Arial Black" pitchFamily="34" charset="0"/>
                <a:cs typeface="Times New Roman" panose="02020603050405020304" pitchFamily="18" charset="0"/>
              </a:rPr>
              <a:t>- сведения </a:t>
            </a:r>
            <a:r>
              <a:rPr lang="ru-RU" sz="6000" dirty="0">
                <a:solidFill>
                  <a:srgbClr val="FF0000"/>
                </a:solidFill>
                <a:latin typeface="Arial Black" pitchFamily="34" charset="0"/>
                <a:cs typeface="Times New Roman" panose="02020603050405020304" pitchFamily="18" charset="0"/>
              </a:rPr>
              <a:t>из федеральной информационной системы </a:t>
            </a:r>
            <a:r>
              <a:rPr lang="ru-RU" sz="6000" dirty="0" smtClean="0">
                <a:solidFill>
                  <a:srgbClr val="FF0000"/>
                </a:solidFill>
                <a:latin typeface="Arial Black" pitchFamily="34" charset="0"/>
                <a:cs typeface="Times New Roman" panose="02020603050405020304" pitchFamily="18" charset="0"/>
              </a:rPr>
              <a:t>«Федеральный </a:t>
            </a:r>
            <a:r>
              <a:rPr lang="ru-RU" sz="6000" dirty="0">
                <a:solidFill>
                  <a:srgbClr val="FF0000"/>
                </a:solidFill>
                <a:latin typeface="Arial Black" pitchFamily="34" charset="0"/>
                <a:cs typeface="Times New Roman" panose="02020603050405020304" pitchFamily="18" charset="0"/>
              </a:rPr>
              <a:t>реестр сведений </a:t>
            </a:r>
            <a:r>
              <a:rPr lang="ru-RU" sz="6000" dirty="0" smtClean="0">
                <a:solidFill>
                  <a:srgbClr val="FF0000"/>
                </a:solidFill>
                <a:latin typeface="Arial Black" pitchFamily="34" charset="0"/>
                <a:cs typeface="Times New Roman" panose="02020603050405020304" pitchFamily="18" charset="0"/>
              </a:rPr>
              <a:t>        о </a:t>
            </a:r>
            <a:r>
              <a:rPr lang="ru-RU" sz="6000" dirty="0">
                <a:solidFill>
                  <a:srgbClr val="FF0000"/>
                </a:solidFill>
                <a:latin typeface="Arial Black" pitchFamily="34" charset="0"/>
                <a:cs typeface="Times New Roman" panose="02020603050405020304" pitchFamily="18" charset="0"/>
              </a:rPr>
              <a:t>документах об образовании и (или) о квалификации, документах об </a:t>
            </a:r>
            <a:r>
              <a:rPr lang="ru-RU" sz="6000" dirty="0" smtClean="0">
                <a:solidFill>
                  <a:srgbClr val="FF0000"/>
                </a:solidFill>
                <a:latin typeface="Arial Black" pitchFamily="34" charset="0"/>
                <a:cs typeface="Times New Roman" panose="02020603050405020304" pitchFamily="18" charset="0"/>
              </a:rPr>
              <a:t>обучении»;</a:t>
            </a:r>
            <a:endParaRPr lang="ru-RU" sz="6000" dirty="0">
              <a:solidFill>
                <a:srgbClr val="FF0000"/>
              </a:solidFill>
              <a:latin typeface="Arial Black" pitchFamily="34" charset="0"/>
              <a:cs typeface="Times New Roman" panose="02020603050405020304" pitchFamily="18" charset="0"/>
            </a:endParaRPr>
          </a:p>
          <a:p>
            <a:pPr marL="0" indent="0" algn="just">
              <a:buNone/>
            </a:pPr>
            <a:r>
              <a:rPr lang="ru-RU" sz="6000" dirty="0" smtClean="0">
                <a:latin typeface="Arial Black" pitchFamily="34" charset="0"/>
                <a:cs typeface="Times New Roman" panose="02020603050405020304" pitchFamily="18" charset="0"/>
              </a:rPr>
              <a:t>	- сведения </a:t>
            </a:r>
            <a:r>
              <a:rPr lang="ru-RU" sz="6000" dirty="0">
                <a:latin typeface="Arial Black" pitchFamily="34" charset="0"/>
                <a:cs typeface="Times New Roman" panose="02020603050405020304" pitchFamily="18" charset="0"/>
              </a:rPr>
              <a:t>из государственной информационной системы государственного надзора </a:t>
            </a:r>
            <a:r>
              <a:rPr lang="ru-RU" sz="6000" dirty="0" smtClean="0">
                <a:latin typeface="Arial Black" pitchFamily="34" charset="0"/>
                <a:cs typeface="Times New Roman" panose="02020603050405020304" pitchFamily="18" charset="0"/>
              </a:rPr>
              <a:t>            в </a:t>
            </a:r>
            <a:r>
              <a:rPr lang="ru-RU" sz="6000" dirty="0">
                <a:latin typeface="Arial Black" pitchFamily="34" charset="0"/>
                <a:cs typeface="Times New Roman" panose="02020603050405020304" pitchFamily="18" charset="0"/>
              </a:rPr>
              <a:t>сфере образования;</a:t>
            </a:r>
          </a:p>
          <a:p>
            <a:pPr marL="0" indent="0" algn="just">
              <a:buNone/>
            </a:pPr>
            <a:r>
              <a:rPr lang="ru-RU" sz="6000" dirty="0" smtClean="0">
                <a:latin typeface="Arial Black" pitchFamily="34" charset="0"/>
                <a:cs typeface="Times New Roman" panose="02020603050405020304" pitchFamily="18" charset="0"/>
              </a:rPr>
              <a:t>	</a:t>
            </a:r>
            <a:r>
              <a:rPr lang="ru-RU" sz="6000" b="1" dirty="0" smtClean="0">
                <a:solidFill>
                  <a:srgbClr val="FF0000"/>
                </a:solidFill>
                <a:latin typeface="Arial Black" pitchFamily="34" charset="0"/>
                <a:cs typeface="Times New Roman" panose="02020603050405020304" pitchFamily="18" charset="0"/>
              </a:rPr>
              <a:t>- информация</a:t>
            </a:r>
            <a:r>
              <a:rPr lang="ru-RU" sz="6000" b="1" dirty="0">
                <a:solidFill>
                  <a:srgbClr val="FF0000"/>
                </a:solidFill>
                <a:latin typeface="Arial Black" pitchFamily="34" charset="0"/>
                <a:cs typeface="Times New Roman" panose="02020603050405020304" pitchFamily="18" charset="0"/>
              </a:rPr>
              <a:t>, размещенная на официальных сайтах образовательных организаций в сети </a:t>
            </a:r>
            <a:r>
              <a:rPr lang="ru-RU" sz="6000" b="1" dirty="0" smtClean="0">
                <a:solidFill>
                  <a:srgbClr val="FF0000"/>
                </a:solidFill>
                <a:latin typeface="Arial Black" pitchFamily="34" charset="0"/>
                <a:cs typeface="Times New Roman" panose="02020603050405020304" pitchFamily="18" charset="0"/>
              </a:rPr>
              <a:t>«Интернет».</a:t>
            </a:r>
          </a:p>
          <a:p>
            <a:pPr marL="0" indent="0" algn="just">
              <a:buNone/>
            </a:pPr>
            <a:r>
              <a:rPr lang="ru-RU" sz="6400" b="1" dirty="0">
                <a:solidFill>
                  <a:srgbClr val="FF0000"/>
                </a:solidFill>
                <a:latin typeface="Arial Black" pitchFamily="34" charset="0"/>
                <a:cs typeface="Times New Roman" panose="02020603050405020304" pitchFamily="18" charset="0"/>
              </a:rPr>
              <a:t>	</a:t>
            </a:r>
          </a:p>
          <a:p>
            <a:pPr indent="0" algn="just">
              <a:lnSpc>
                <a:spcPct val="115000"/>
              </a:lnSpc>
              <a:spcAft>
                <a:spcPts val="0"/>
              </a:spcAft>
              <a:buNone/>
            </a:pPr>
            <a:endParaRPr lang="ru-RU" sz="6400" b="1" dirty="0" smtClean="0">
              <a:solidFill>
                <a:srgbClr val="FF0000"/>
              </a:solidFill>
              <a:latin typeface="Arial Black" pitchFamily="34" charset="0"/>
              <a:cs typeface="Times New Roman" panose="020206030504050203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1227796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55440" y="764704"/>
            <a:ext cx="10153128" cy="3672407"/>
          </a:xfrm>
        </p:spPr>
        <p:txBody>
          <a:bodyPr>
            <a:normAutofit/>
          </a:bodyPr>
          <a:lstStyle/>
          <a:p>
            <a:r>
              <a:rPr lang="ru-RU" altLang="ru-RU" sz="2600" b="1" kern="0" dirty="0" smtClean="0">
                <a:solidFill>
                  <a:srgbClr val="C00000"/>
                </a:solidFill>
                <a:latin typeface="Arial Black" pitchFamily="34" charset="0"/>
                <a:cs typeface="Times New Roman" pitchFamily="18" charset="0"/>
              </a:rPr>
              <a:t>Соблюдение </a:t>
            </a:r>
            <a:br>
              <a:rPr lang="ru-RU" altLang="ru-RU" sz="2600" b="1" kern="0" dirty="0" smtClean="0">
                <a:solidFill>
                  <a:srgbClr val="C00000"/>
                </a:solidFill>
                <a:latin typeface="Arial Black" pitchFamily="34" charset="0"/>
                <a:cs typeface="Times New Roman" pitchFamily="18" charset="0"/>
              </a:rPr>
            </a:br>
            <a:r>
              <a:rPr lang="ru-RU" altLang="ru-RU" sz="2600" b="1" kern="0" dirty="0" smtClean="0">
                <a:solidFill>
                  <a:srgbClr val="C00000"/>
                </a:solidFill>
                <a:latin typeface="Arial Black" pitchFamily="34" charset="0"/>
                <a:cs typeface="Times New Roman" pitchFamily="18" charset="0"/>
              </a:rPr>
              <a:t>требований законодательства Российской Федерации в сфере образования </a:t>
            </a:r>
            <a:br>
              <a:rPr lang="ru-RU" altLang="ru-RU" sz="2600" b="1" kern="0" dirty="0" smtClean="0">
                <a:solidFill>
                  <a:srgbClr val="C00000"/>
                </a:solidFill>
                <a:latin typeface="Arial Black" pitchFamily="34" charset="0"/>
                <a:cs typeface="Times New Roman" pitchFamily="18" charset="0"/>
              </a:rPr>
            </a:br>
            <a:r>
              <a:rPr lang="ru-RU" altLang="ru-RU" sz="2600" b="1" kern="0" dirty="0" smtClean="0">
                <a:solidFill>
                  <a:srgbClr val="C00000"/>
                </a:solidFill>
                <a:latin typeface="Arial Black" pitchFamily="34" charset="0"/>
                <a:cs typeface="Times New Roman" pitchFamily="18" charset="0"/>
              </a:rPr>
              <a:t>в части информационной открытости  образовательной организации, </a:t>
            </a:r>
            <a:r>
              <a:rPr lang="ru-RU" altLang="ru-RU" sz="2600" b="1" kern="0" smtClean="0">
                <a:solidFill>
                  <a:srgbClr val="C00000"/>
                </a:solidFill>
                <a:latin typeface="Arial Black" pitchFamily="34" charset="0"/>
                <a:cs typeface="Times New Roman" pitchFamily="18" charset="0"/>
              </a:rPr>
              <a:t>требований                к </a:t>
            </a:r>
            <a:r>
              <a:rPr lang="ru-RU" altLang="ru-RU" sz="2600" b="1" kern="0" dirty="0" smtClean="0">
                <a:solidFill>
                  <a:srgbClr val="C00000"/>
                </a:solidFill>
                <a:latin typeface="Arial Black" pitchFamily="34" charset="0"/>
                <a:cs typeface="Times New Roman" pitchFamily="18" charset="0"/>
              </a:rPr>
              <a:t>структуре официального сайта в информационно-телекоммуникационной сети «Интернет» и формату представления информации</a:t>
            </a:r>
            <a:endParaRPr lang="ru-RU" sz="2600" b="1" dirty="0">
              <a:solidFill>
                <a:srgbClr val="C00000"/>
              </a:solidFill>
              <a:latin typeface="Arial Black" pitchFamily="34" charset="0"/>
              <a:cs typeface="Times New Roman" panose="02020603050405020304" pitchFamily="18" charset="0"/>
            </a:endParaRPr>
          </a:p>
        </p:txBody>
      </p:sp>
      <p:sp>
        <p:nvSpPr>
          <p:cNvPr id="3" name="Подзаголовок 2"/>
          <p:cNvSpPr>
            <a:spLocks noGrp="1"/>
          </p:cNvSpPr>
          <p:nvPr>
            <p:ph type="subTitle" idx="1"/>
          </p:nvPr>
        </p:nvSpPr>
        <p:spPr>
          <a:xfrm>
            <a:off x="335360" y="4437112"/>
            <a:ext cx="11305256" cy="1944216"/>
          </a:xfrm>
        </p:spPr>
        <p:txBody>
          <a:bodyPr>
            <a:normAutofit fontScale="92500" lnSpcReduction="20000"/>
          </a:bodyPr>
          <a:lstStyle/>
          <a:p>
            <a:pPr marL="26988" algn="r" fontAlgn="base">
              <a:lnSpc>
                <a:spcPct val="80000"/>
              </a:lnSpc>
              <a:spcBef>
                <a:spcPts val="600"/>
              </a:spcBef>
              <a:spcAft>
                <a:spcPct val="0"/>
              </a:spcAft>
              <a:buClr>
                <a:srgbClr val="3891A7"/>
              </a:buClr>
              <a:buSzPct val="80000"/>
            </a:pPr>
            <a:endParaRPr lang="ru-RU" altLang="ru-RU" sz="1600" b="1" dirty="0">
              <a:solidFill>
                <a:srgbClr val="002060"/>
              </a:solidFill>
              <a:effectLst>
                <a:outerShdw blurRad="38100" dist="38100" dir="2700000" algn="tl">
                  <a:srgbClr val="C0C0C0"/>
                </a:outerShdw>
              </a:effectLst>
              <a:latin typeface="Times New Roman" pitchFamily="18" charset="0"/>
              <a:cs typeface="Times New Roman" pitchFamily="18" charset="0"/>
            </a:endParaRPr>
          </a:p>
          <a:p>
            <a:pPr marL="26988" algn="r" fontAlgn="base">
              <a:lnSpc>
                <a:spcPct val="80000"/>
              </a:lnSpc>
              <a:spcBef>
                <a:spcPts val="600"/>
              </a:spcBef>
              <a:spcAft>
                <a:spcPct val="0"/>
              </a:spcAft>
              <a:buClr>
                <a:srgbClr val="3891A7"/>
              </a:buClr>
              <a:buSzPct val="80000"/>
            </a:pPr>
            <a:endParaRPr lang="ru-RU" altLang="ru-RU" sz="1600" b="1" dirty="0">
              <a:solidFill>
                <a:schemeClr val="tx1"/>
              </a:solidFill>
              <a:effectLst>
                <a:outerShdw blurRad="38100" dist="38100" dir="2700000" algn="tl">
                  <a:srgbClr val="C0C0C0"/>
                </a:outerShdw>
              </a:effectLst>
              <a:latin typeface="Times New Roman" pitchFamily="18" charset="0"/>
              <a:cs typeface="Times New Roman" pitchFamily="18" charset="0"/>
            </a:endParaRPr>
          </a:p>
          <a:p>
            <a:pPr marL="26988" algn="r" fontAlgn="base">
              <a:lnSpc>
                <a:spcPct val="80000"/>
              </a:lnSpc>
              <a:spcBef>
                <a:spcPts val="600"/>
              </a:spcBef>
              <a:spcAft>
                <a:spcPct val="0"/>
              </a:spcAft>
              <a:buClr>
                <a:srgbClr val="3891A7"/>
              </a:buClr>
              <a:buSzPct val="80000"/>
            </a:pPr>
            <a:r>
              <a:rPr lang="ru-RU" altLang="ru-RU" sz="1700" b="1" dirty="0">
                <a:solidFill>
                  <a:srgbClr val="230894"/>
                </a:solidFill>
                <a:effectLst>
                  <a:outerShdw blurRad="38100" dist="38100" dir="2700000" algn="tl">
                    <a:srgbClr val="C0C0C0"/>
                  </a:outerShdw>
                </a:effectLst>
                <a:latin typeface="Times New Roman" pitchFamily="18" charset="0"/>
                <a:cs typeface="Times New Roman" pitchFamily="18" charset="0"/>
              </a:rPr>
              <a:t>Червоннова Альбина Петровна</a:t>
            </a:r>
            <a:r>
              <a:rPr lang="ru-RU" altLang="ru-RU" sz="1700" b="1" i="1" dirty="0">
                <a:solidFill>
                  <a:srgbClr val="230894"/>
                </a:solidFill>
                <a:effectLst>
                  <a:outerShdw blurRad="38100" dist="38100" dir="2700000" algn="tl">
                    <a:srgbClr val="C0C0C0"/>
                  </a:outerShdw>
                </a:effectLst>
                <a:latin typeface="Times New Roman" pitchFamily="18" charset="0"/>
                <a:cs typeface="Times New Roman" pitchFamily="18" charset="0"/>
              </a:rPr>
              <a:t>,</a:t>
            </a:r>
          </a:p>
          <a:p>
            <a:pPr marL="26988" algn="r" fontAlgn="base">
              <a:lnSpc>
                <a:spcPct val="80000"/>
              </a:lnSpc>
              <a:spcBef>
                <a:spcPts val="600"/>
              </a:spcBef>
              <a:spcAft>
                <a:spcPct val="0"/>
              </a:spcAft>
              <a:buClr>
                <a:srgbClr val="3891A7"/>
              </a:buClr>
              <a:buSzPct val="80000"/>
            </a:pPr>
            <a:r>
              <a:rPr lang="ru-RU" altLang="ru-RU" sz="1700" dirty="0">
                <a:solidFill>
                  <a:srgbClr val="230894"/>
                </a:solidFill>
                <a:effectLst>
                  <a:outerShdw blurRad="38100" dist="38100" dir="2700000" algn="tl">
                    <a:srgbClr val="C0C0C0"/>
                  </a:outerShdw>
                </a:effectLst>
                <a:latin typeface="Times New Roman" pitchFamily="18" charset="0"/>
                <a:cs typeface="Times New Roman" pitchFamily="18" charset="0"/>
              </a:rPr>
              <a:t>начальник отдела </a:t>
            </a:r>
            <a:r>
              <a:rPr lang="ru-RU" altLang="ru-RU" sz="1700" dirty="0" smtClean="0">
                <a:solidFill>
                  <a:srgbClr val="230894"/>
                </a:solidFill>
                <a:effectLst>
                  <a:outerShdw blurRad="38100" dist="38100" dir="2700000" algn="tl">
                    <a:srgbClr val="C0C0C0"/>
                  </a:outerShdw>
                </a:effectLst>
                <a:latin typeface="Times New Roman" pitchFamily="18" charset="0"/>
                <a:cs typeface="Times New Roman" pitchFamily="18" charset="0"/>
              </a:rPr>
              <a:t>надзора и контроля </a:t>
            </a:r>
            <a:endParaRPr lang="ru-RU" altLang="ru-RU" sz="1700" dirty="0">
              <a:solidFill>
                <a:srgbClr val="230894"/>
              </a:solidFill>
              <a:effectLst>
                <a:outerShdw blurRad="38100" dist="38100" dir="2700000" algn="tl">
                  <a:srgbClr val="C0C0C0"/>
                </a:outerShdw>
              </a:effectLst>
              <a:latin typeface="Times New Roman" pitchFamily="18" charset="0"/>
              <a:cs typeface="Times New Roman" pitchFamily="18" charset="0"/>
            </a:endParaRPr>
          </a:p>
          <a:p>
            <a:pPr marL="26988" algn="r" fontAlgn="base">
              <a:lnSpc>
                <a:spcPct val="80000"/>
              </a:lnSpc>
              <a:spcBef>
                <a:spcPts val="600"/>
              </a:spcBef>
              <a:spcAft>
                <a:spcPct val="0"/>
              </a:spcAft>
              <a:buClr>
                <a:srgbClr val="3891A7"/>
              </a:buClr>
              <a:buSzPct val="80000"/>
            </a:pPr>
            <a:r>
              <a:rPr lang="ru-RU" altLang="ru-RU" sz="1700" dirty="0" smtClean="0">
                <a:solidFill>
                  <a:srgbClr val="230894"/>
                </a:solidFill>
                <a:effectLst>
                  <a:outerShdw blurRad="38100" dist="38100" dir="2700000" algn="tl">
                    <a:srgbClr val="C0C0C0"/>
                  </a:outerShdw>
                </a:effectLst>
                <a:latin typeface="Times New Roman" pitchFamily="18" charset="0"/>
                <a:cs typeface="Times New Roman" pitchFamily="18" charset="0"/>
              </a:rPr>
              <a:t>Министерства образования </a:t>
            </a:r>
          </a:p>
          <a:p>
            <a:pPr marL="26988" algn="r" fontAlgn="base">
              <a:lnSpc>
                <a:spcPct val="80000"/>
              </a:lnSpc>
              <a:spcBef>
                <a:spcPts val="600"/>
              </a:spcBef>
              <a:spcAft>
                <a:spcPct val="0"/>
              </a:spcAft>
              <a:buClr>
                <a:srgbClr val="3891A7"/>
              </a:buClr>
              <a:buSzPct val="80000"/>
            </a:pPr>
            <a:r>
              <a:rPr lang="ru-RU" altLang="ru-RU" sz="1700" dirty="0" smtClean="0">
                <a:solidFill>
                  <a:srgbClr val="230894"/>
                </a:solidFill>
                <a:effectLst>
                  <a:outerShdw blurRad="38100" dist="38100" dir="2700000" algn="tl">
                    <a:srgbClr val="C0C0C0"/>
                  </a:outerShdw>
                </a:effectLst>
                <a:latin typeface="Times New Roman" pitchFamily="18" charset="0"/>
                <a:cs typeface="Times New Roman" pitchFamily="18" charset="0"/>
              </a:rPr>
              <a:t>Владимирской области, </a:t>
            </a:r>
          </a:p>
          <a:p>
            <a:pPr marL="26988" algn="r" fontAlgn="base">
              <a:lnSpc>
                <a:spcPct val="80000"/>
              </a:lnSpc>
              <a:spcBef>
                <a:spcPts val="600"/>
              </a:spcBef>
              <a:spcAft>
                <a:spcPct val="0"/>
              </a:spcAft>
              <a:buClr>
                <a:srgbClr val="3891A7"/>
              </a:buClr>
              <a:buSzPct val="80000"/>
            </a:pPr>
            <a:r>
              <a:rPr lang="ru-RU" altLang="ru-RU" sz="1700" dirty="0" smtClean="0">
                <a:solidFill>
                  <a:srgbClr val="230894"/>
                </a:solidFill>
                <a:effectLst>
                  <a:outerShdw blurRad="38100" dist="38100" dir="2700000" algn="tl">
                    <a:srgbClr val="C0C0C0"/>
                  </a:outerShdw>
                </a:effectLst>
                <a:latin typeface="Times New Roman" pitchFamily="18" charset="0"/>
                <a:cs typeface="Times New Roman" pitchFamily="18" charset="0"/>
              </a:rPr>
              <a:t>тел.: 8 (4922) 77 14 78</a:t>
            </a:r>
            <a:endParaRPr lang="ru-RU" altLang="ru-RU" sz="1700" dirty="0">
              <a:solidFill>
                <a:srgbClr val="230894"/>
              </a:solidFill>
              <a:effectLst>
                <a:outerShdw blurRad="38100" dist="38100" dir="2700000" algn="tl">
                  <a:srgbClr val="C0C0C0"/>
                </a:outerShdw>
              </a:effectLst>
              <a:latin typeface="Times New Roman" pitchFamily="18" charset="0"/>
              <a:cs typeface="Times New Roman" pitchFamily="18" charset="0"/>
            </a:endParaRPr>
          </a:p>
          <a:p>
            <a:pPr marL="26988" algn="r" fontAlgn="base">
              <a:lnSpc>
                <a:spcPct val="80000"/>
              </a:lnSpc>
              <a:spcBef>
                <a:spcPts val="600"/>
              </a:spcBef>
              <a:spcAft>
                <a:spcPct val="0"/>
              </a:spcAft>
              <a:buClr>
                <a:srgbClr val="3891A7"/>
              </a:buClr>
              <a:buSzPct val="80000"/>
            </a:pPr>
            <a:endParaRPr lang="ru-RU" altLang="ru-RU" sz="900" dirty="0">
              <a:solidFill>
                <a:srgbClr val="230894"/>
              </a:solidFill>
              <a:effectLst>
                <a:outerShdw blurRad="38100" dist="38100" dir="2700000" algn="tl">
                  <a:srgbClr val="C0C0C0"/>
                </a:outerShdw>
              </a:effectLst>
              <a:latin typeface="Times New Roman" pitchFamily="18" charset="0"/>
              <a:cs typeface="Times New Roman" pitchFamily="18" charset="0"/>
            </a:endParaRPr>
          </a:p>
          <a:p>
            <a:pPr marL="26988" fontAlgn="base">
              <a:lnSpc>
                <a:spcPct val="80000"/>
              </a:lnSpc>
              <a:spcBef>
                <a:spcPts val="600"/>
              </a:spcBef>
              <a:spcAft>
                <a:spcPct val="0"/>
              </a:spcAft>
              <a:buClr>
                <a:srgbClr val="3891A7"/>
              </a:buClr>
              <a:buSzPct val="80000"/>
            </a:pPr>
            <a:r>
              <a:rPr lang="ru-RU" altLang="ru-RU" sz="1700" b="1" dirty="0" smtClean="0">
                <a:solidFill>
                  <a:srgbClr val="230894"/>
                </a:solidFill>
                <a:latin typeface="Times New Roman" pitchFamily="18" charset="0"/>
                <a:cs typeface="Times New Roman" pitchFamily="18" charset="0"/>
              </a:rPr>
              <a:t>202</a:t>
            </a:r>
            <a:r>
              <a:rPr lang="ru-RU" altLang="ru-RU" sz="1700" b="1" dirty="0">
                <a:solidFill>
                  <a:srgbClr val="230894"/>
                </a:solidFill>
                <a:latin typeface="Times New Roman" pitchFamily="18" charset="0"/>
                <a:cs typeface="Times New Roman" pitchFamily="18" charset="0"/>
              </a:rPr>
              <a:t>5</a:t>
            </a:r>
            <a:r>
              <a:rPr lang="ru-RU" altLang="ru-RU" sz="1700" b="1" dirty="0" smtClean="0">
                <a:solidFill>
                  <a:srgbClr val="230894"/>
                </a:solidFill>
                <a:latin typeface="Times New Roman" pitchFamily="18" charset="0"/>
                <a:cs typeface="Times New Roman" pitchFamily="18" charset="0"/>
              </a:rPr>
              <a:t> </a:t>
            </a:r>
            <a:r>
              <a:rPr lang="ru-RU" altLang="ru-RU" sz="1700" b="1" dirty="0">
                <a:solidFill>
                  <a:srgbClr val="230894"/>
                </a:solidFill>
                <a:latin typeface="Times New Roman" pitchFamily="18" charset="0"/>
                <a:cs typeface="Times New Roman" pitchFamily="18" charset="0"/>
              </a:rPr>
              <a:t>год</a:t>
            </a:r>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
        <p:nvSpPr>
          <p:cNvPr id="5" name="Прямоугольник 4"/>
          <p:cNvSpPr/>
          <p:nvPr/>
        </p:nvSpPr>
        <p:spPr>
          <a:xfrm>
            <a:off x="1076003" y="116632"/>
            <a:ext cx="10492605" cy="507831"/>
          </a:xfrm>
          <a:prstGeom prst="rect">
            <a:avLst/>
          </a:prstGeom>
        </p:spPr>
        <p:txBody>
          <a:bodyPr wrap="square">
            <a:spAutoFit/>
          </a:bodyPr>
          <a:lstStyle/>
          <a:p>
            <a:pPr algn="ctr"/>
            <a:r>
              <a:rPr lang="ru-RU" sz="2700" b="1" dirty="0">
                <a:solidFill>
                  <a:srgbClr val="C00000"/>
                </a:solidFill>
                <a:latin typeface="Arial Black" pitchFamily="34" charset="0"/>
                <a:ea typeface="+mj-ea"/>
                <a:cs typeface="Times New Roman" panose="02020603050405020304" pitchFamily="18" charset="0"/>
              </a:rPr>
              <a:t>Министерство образования</a:t>
            </a:r>
            <a:r>
              <a:rPr lang="en-US" sz="2700" b="1" dirty="0">
                <a:solidFill>
                  <a:srgbClr val="C00000"/>
                </a:solidFill>
                <a:latin typeface="Arial Black" pitchFamily="34" charset="0"/>
                <a:ea typeface="+mj-ea"/>
                <a:cs typeface="Times New Roman" panose="02020603050405020304" pitchFamily="18" charset="0"/>
              </a:rPr>
              <a:t> </a:t>
            </a:r>
            <a:r>
              <a:rPr lang="ru-RU" sz="2700" b="1" dirty="0">
                <a:solidFill>
                  <a:srgbClr val="C00000"/>
                </a:solidFill>
                <a:latin typeface="Arial Black" pitchFamily="34" charset="0"/>
                <a:ea typeface="+mj-ea"/>
                <a:cs typeface="Times New Roman" panose="02020603050405020304" pitchFamily="18" charset="0"/>
              </a:rPr>
              <a:t>Владимирской </a:t>
            </a:r>
            <a:r>
              <a:rPr lang="ru-RU" sz="2700" b="1" dirty="0" smtClean="0">
                <a:solidFill>
                  <a:srgbClr val="C00000"/>
                </a:solidFill>
                <a:latin typeface="Arial Black" pitchFamily="34" charset="0"/>
                <a:ea typeface="+mj-ea"/>
                <a:cs typeface="Times New Roman" panose="02020603050405020304" pitchFamily="18" charset="0"/>
              </a:rPr>
              <a:t>области</a:t>
            </a:r>
            <a:endParaRPr lang="ru-RU" dirty="0"/>
          </a:p>
        </p:txBody>
      </p:sp>
    </p:spTree>
    <p:extLst>
      <p:ext uri="{BB962C8B-B14F-4D97-AF65-F5344CB8AC3E}">
        <p14:creationId xmlns:p14="http://schemas.microsoft.com/office/powerpoint/2010/main" val="5798420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3472" y="274638"/>
            <a:ext cx="9649072" cy="682303"/>
          </a:xfrm>
        </p:spPr>
        <p:txBody>
          <a:bodyPr>
            <a:noAutofit/>
          </a:bodyPr>
          <a:lstStyle/>
          <a:p>
            <a:r>
              <a:rPr lang="ru-RU" sz="2400" b="1" dirty="0" smtClean="0">
                <a:solidFill>
                  <a:srgbClr val="C00000"/>
                </a:solidFill>
                <a:latin typeface="Arial Black" pitchFamily="34" charset="0"/>
                <a:cs typeface="Times New Roman" panose="02020603050405020304" pitchFamily="18" charset="0"/>
              </a:rPr>
              <a:t>Федеральный закон от 29.12.2012 № 273-ФЗ </a:t>
            </a:r>
            <a:br>
              <a:rPr lang="ru-RU" sz="2400" b="1" dirty="0" smtClean="0">
                <a:solidFill>
                  <a:srgbClr val="C00000"/>
                </a:solidFill>
                <a:latin typeface="Arial Black" pitchFamily="34" charset="0"/>
                <a:cs typeface="Times New Roman" panose="02020603050405020304" pitchFamily="18" charset="0"/>
              </a:rPr>
            </a:br>
            <a:r>
              <a:rPr lang="ru-RU" sz="2400" b="1" dirty="0" smtClean="0">
                <a:solidFill>
                  <a:srgbClr val="C00000"/>
                </a:solidFill>
                <a:latin typeface="Arial Black" pitchFamily="34" charset="0"/>
                <a:cs typeface="Times New Roman" panose="02020603050405020304" pitchFamily="18" charset="0"/>
              </a:rPr>
              <a:t>«</a:t>
            </a:r>
            <a:r>
              <a:rPr lang="ru-RU" sz="2400" b="1" dirty="0">
                <a:solidFill>
                  <a:srgbClr val="C00000"/>
                </a:solidFill>
                <a:latin typeface="Arial Black" pitchFamily="34" charset="0"/>
                <a:cs typeface="Times New Roman" panose="02020603050405020304" pitchFamily="18" charset="0"/>
              </a:rPr>
              <a:t>О</a:t>
            </a:r>
            <a:r>
              <a:rPr lang="ru-RU" sz="2400" b="1" dirty="0" smtClean="0">
                <a:solidFill>
                  <a:srgbClr val="C00000"/>
                </a:solidFill>
                <a:latin typeface="Arial Black" pitchFamily="34" charset="0"/>
                <a:cs typeface="Times New Roman" panose="02020603050405020304" pitchFamily="18" charset="0"/>
              </a:rPr>
              <a:t>б образовании в Российской Федерации»</a:t>
            </a:r>
            <a:endParaRPr lang="ru-RU" sz="2400" b="1" dirty="0">
              <a:solidFill>
                <a:srgbClr val="C00000"/>
              </a:solidFill>
              <a:latin typeface="Arial Black" pitchFamily="34" charset="0"/>
              <a:cs typeface="Times New Roman" panose="02020603050405020304" pitchFamily="18" charset="0"/>
            </a:endParaRPr>
          </a:p>
        </p:txBody>
      </p:sp>
      <p:sp>
        <p:nvSpPr>
          <p:cNvPr id="3" name="Объект 2"/>
          <p:cNvSpPr>
            <a:spLocks noGrp="1"/>
          </p:cNvSpPr>
          <p:nvPr>
            <p:ph idx="1"/>
          </p:nvPr>
        </p:nvSpPr>
        <p:spPr>
          <a:xfrm>
            <a:off x="513294" y="980728"/>
            <a:ext cx="11233248" cy="5760640"/>
          </a:xfrm>
        </p:spPr>
        <p:txBody>
          <a:bodyPr>
            <a:normAutofit fontScale="25000" lnSpcReduction="20000"/>
          </a:bodyPr>
          <a:lstStyle/>
          <a:p>
            <a:pPr marL="0" indent="0" algn="just">
              <a:buNone/>
            </a:pPr>
            <a:r>
              <a:rPr lang="ru-RU" dirty="0" smtClean="0">
                <a:latin typeface="Times New Roman" panose="02020603050405020304" pitchFamily="18" charset="0"/>
                <a:cs typeface="Times New Roman" panose="02020603050405020304" pitchFamily="18" charset="0"/>
              </a:rPr>
              <a:t>	</a:t>
            </a:r>
          </a:p>
          <a:p>
            <a:pPr marL="0" indent="0" algn="just">
              <a:lnSpc>
                <a:spcPct val="120000"/>
              </a:lnSpc>
              <a:spcBef>
                <a:spcPts val="0"/>
              </a:spcBef>
              <a:buNone/>
            </a:pPr>
            <a:r>
              <a:rPr lang="ru-RU" altLang="ru-RU" sz="6400" b="1" kern="0" dirty="0" smtClean="0">
                <a:solidFill>
                  <a:srgbClr val="FF0000"/>
                </a:solidFill>
                <a:latin typeface="Arial Black" pitchFamily="34" charset="0"/>
                <a:ea typeface="+mj-ea"/>
                <a:cs typeface="Times New Roman" pitchFamily="18" charset="0"/>
              </a:rPr>
              <a:t>Пункт 21 части 3  </a:t>
            </a:r>
            <a:r>
              <a:rPr lang="ru-RU" altLang="ru-RU" sz="6400" b="1" kern="0" dirty="0">
                <a:solidFill>
                  <a:srgbClr val="FF0000"/>
                </a:solidFill>
                <a:latin typeface="Arial Black" pitchFamily="34" charset="0"/>
                <a:ea typeface="+mj-ea"/>
                <a:cs typeface="Times New Roman" pitchFamily="18" charset="0"/>
              </a:rPr>
              <a:t>статьи 28 </a:t>
            </a:r>
            <a:endParaRPr lang="ru-RU" altLang="ru-RU" sz="6400" b="1" kern="0" dirty="0" smtClean="0">
              <a:solidFill>
                <a:srgbClr val="FF0000"/>
              </a:solidFill>
              <a:latin typeface="Arial Black" pitchFamily="34" charset="0"/>
              <a:ea typeface="+mj-ea"/>
              <a:cs typeface="Times New Roman" pitchFamily="18" charset="0"/>
            </a:endParaRPr>
          </a:p>
          <a:p>
            <a:pPr marL="0" lvl="0" indent="0" algn="just">
              <a:lnSpc>
                <a:spcPct val="120000"/>
              </a:lnSpc>
              <a:spcBef>
                <a:spcPts val="0"/>
              </a:spcBef>
              <a:buNone/>
            </a:pPr>
            <a:r>
              <a:rPr lang="ru-RU" altLang="ru-RU" sz="6400" b="1" kern="0" dirty="0">
                <a:solidFill>
                  <a:srgbClr val="000000"/>
                </a:solidFill>
                <a:latin typeface="Arial Black" pitchFamily="34" charset="0"/>
                <a:ea typeface="+mj-ea"/>
                <a:cs typeface="Times New Roman" pitchFamily="18" charset="0"/>
              </a:rPr>
              <a:t>	</a:t>
            </a:r>
            <a:r>
              <a:rPr lang="ru-RU" altLang="ru-RU" sz="6400" b="1" kern="0" dirty="0" smtClean="0">
                <a:solidFill>
                  <a:srgbClr val="000000"/>
                </a:solidFill>
                <a:latin typeface="Arial Black" pitchFamily="34" charset="0"/>
                <a:ea typeface="+mj-ea"/>
                <a:cs typeface="Times New Roman" pitchFamily="18" charset="0"/>
              </a:rPr>
              <a:t>К компетенции образовательной организации относится </a:t>
            </a:r>
            <a:r>
              <a:rPr lang="ru-RU" altLang="ru-RU" sz="6400" b="1" u="sng" kern="0" dirty="0" smtClean="0">
                <a:solidFill>
                  <a:srgbClr val="00B050"/>
                </a:solidFill>
                <a:latin typeface="Arial Black" pitchFamily="34" charset="0"/>
                <a:ea typeface="+mj-ea"/>
                <a:cs typeface="Times New Roman" pitchFamily="18" charset="0"/>
              </a:rPr>
              <a:t>обеспечение</a:t>
            </a:r>
            <a:r>
              <a:rPr lang="ru-RU" altLang="ru-RU" sz="6400" b="1" kern="0" dirty="0" smtClean="0">
                <a:solidFill>
                  <a:srgbClr val="00B050"/>
                </a:solidFill>
                <a:latin typeface="Arial Black" pitchFamily="34" charset="0"/>
                <a:ea typeface="+mj-ea"/>
                <a:cs typeface="Times New Roman" pitchFamily="18" charset="0"/>
              </a:rPr>
              <a:t> создания </a:t>
            </a:r>
            <a:r>
              <a:rPr lang="en-US" altLang="ru-RU" sz="6400" b="1" kern="0" dirty="0" smtClean="0">
                <a:solidFill>
                  <a:srgbClr val="00B050"/>
                </a:solidFill>
                <a:latin typeface="Arial Black" pitchFamily="34" charset="0"/>
                <a:ea typeface="+mj-ea"/>
                <a:cs typeface="Times New Roman" pitchFamily="18" charset="0"/>
              </a:rPr>
              <a:t>          </a:t>
            </a:r>
            <a:r>
              <a:rPr lang="ru-RU" altLang="ru-RU" sz="6400" b="1" kern="0" dirty="0" smtClean="0">
                <a:solidFill>
                  <a:srgbClr val="00B050"/>
                </a:solidFill>
                <a:latin typeface="Arial Black" pitchFamily="34" charset="0"/>
                <a:ea typeface="+mj-ea"/>
                <a:cs typeface="Times New Roman" pitchFamily="18" charset="0"/>
              </a:rPr>
              <a:t>и ведения</a:t>
            </a:r>
            <a:r>
              <a:rPr lang="ru-RU" altLang="ru-RU" sz="6400" b="1" kern="0" dirty="0" smtClean="0">
                <a:solidFill>
                  <a:srgbClr val="FF0000"/>
                </a:solidFill>
                <a:latin typeface="Arial Black" pitchFamily="34" charset="0"/>
                <a:ea typeface="+mj-ea"/>
                <a:cs typeface="Times New Roman" pitchFamily="18" charset="0"/>
              </a:rPr>
              <a:t> </a:t>
            </a:r>
            <a:r>
              <a:rPr lang="ru-RU" altLang="ru-RU" sz="6400" b="1" kern="0" dirty="0" smtClean="0">
                <a:solidFill>
                  <a:srgbClr val="00B050"/>
                </a:solidFill>
                <a:latin typeface="Arial Black" pitchFamily="34" charset="0"/>
                <a:ea typeface="+mj-ea"/>
                <a:cs typeface="Times New Roman" pitchFamily="18" charset="0"/>
              </a:rPr>
              <a:t>официального сайта</a:t>
            </a:r>
            <a:r>
              <a:rPr lang="ru-RU" altLang="ru-RU" sz="6400" b="1" kern="0" dirty="0" smtClean="0">
                <a:latin typeface="Arial Black" pitchFamily="34" charset="0"/>
                <a:ea typeface="+mj-ea"/>
                <a:cs typeface="Times New Roman" pitchFamily="18" charset="0"/>
              </a:rPr>
              <a:t> образовательной организации в сети «Интернет».</a:t>
            </a:r>
          </a:p>
          <a:p>
            <a:pPr marL="0" lvl="0" indent="0" algn="just">
              <a:lnSpc>
                <a:spcPct val="120000"/>
              </a:lnSpc>
              <a:spcBef>
                <a:spcPts val="0"/>
              </a:spcBef>
              <a:buNone/>
            </a:pPr>
            <a:r>
              <a:rPr lang="ru-RU" sz="6400" b="1" kern="0" dirty="0" smtClean="0">
                <a:solidFill>
                  <a:srgbClr val="FF0000"/>
                </a:solidFill>
                <a:latin typeface="Arial Black" pitchFamily="34" charset="0"/>
                <a:cs typeface="Times New Roman" pitchFamily="18" charset="0"/>
              </a:rPr>
              <a:t>Ч</a:t>
            </a:r>
            <a:r>
              <a:rPr lang="ru-RU" altLang="ru-RU" sz="6400" b="1" kern="0" dirty="0" smtClean="0">
                <a:solidFill>
                  <a:srgbClr val="FF0000"/>
                </a:solidFill>
                <a:latin typeface="Arial Black" pitchFamily="34" charset="0"/>
                <a:cs typeface="Times New Roman" pitchFamily="18" charset="0"/>
              </a:rPr>
              <a:t>асть </a:t>
            </a:r>
            <a:r>
              <a:rPr lang="ru-RU" altLang="ru-RU" sz="6400" b="1" kern="0" dirty="0">
                <a:solidFill>
                  <a:srgbClr val="FF0000"/>
                </a:solidFill>
                <a:latin typeface="Arial Black" pitchFamily="34" charset="0"/>
                <a:cs typeface="Times New Roman" pitchFamily="18" charset="0"/>
              </a:rPr>
              <a:t>6 статьи 28 </a:t>
            </a:r>
          </a:p>
          <a:p>
            <a:pPr marL="0" lvl="0" indent="0" algn="just">
              <a:lnSpc>
                <a:spcPct val="120000"/>
              </a:lnSpc>
              <a:spcBef>
                <a:spcPts val="0"/>
              </a:spcBef>
              <a:buNone/>
            </a:pPr>
            <a:r>
              <a:rPr lang="ru-RU" altLang="ru-RU" sz="6400" b="1" kern="0" dirty="0">
                <a:solidFill>
                  <a:srgbClr val="C00000"/>
                </a:solidFill>
                <a:latin typeface="Arial Black" pitchFamily="34" charset="0"/>
                <a:cs typeface="Times New Roman" pitchFamily="18" charset="0"/>
              </a:rPr>
              <a:t>	</a:t>
            </a:r>
            <a:r>
              <a:rPr lang="ru-RU" altLang="ru-RU" sz="6400" b="1" kern="0" dirty="0">
                <a:solidFill>
                  <a:prstClr val="black"/>
                </a:solidFill>
                <a:latin typeface="Arial Black" pitchFamily="34" charset="0"/>
                <a:cs typeface="Times New Roman" pitchFamily="18" charset="0"/>
              </a:rPr>
              <a:t>Образовательные организации </a:t>
            </a:r>
            <a:r>
              <a:rPr lang="ru-RU" altLang="ru-RU" sz="6400" b="1" u="sng" kern="0" dirty="0">
                <a:solidFill>
                  <a:srgbClr val="00B050"/>
                </a:solidFill>
                <a:latin typeface="Arial Black" pitchFamily="34" charset="0"/>
                <a:cs typeface="Times New Roman" pitchFamily="18" charset="0"/>
              </a:rPr>
              <a:t>обязаны осуществлять</a:t>
            </a:r>
            <a:r>
              <a:rPr lang="ru-RU" altLang="ru-RU" sz="6400" b="1" kern="0" dirty="0">
                <a:solidFill>
                  <a:srgbClr val="00B050"/>
                </a:solidFill>
                <a:latin typeface="Arial Black" pitchFamily="34" charset="0"/>
                <a:cs typeface="Times New Roman" pitchFamily="18" charset="0"/>
              </a:rPr>
              <a:t> свою деятельность в </a:t>
            </a:r>
            <a:r>
              <a:rPr lang="ru-RU" altLang="ru-RU" sz="6400" b="1" kern="0" dirty="0" smtClean="0">
                <a:solidFill>
                  <a:srgbClr val="00B050"/>
                </a:solidFill>
                <a:latin typeface="Arial Black" pitchFamily="34" charset="0"/>
                <a:cs typeface="Times New Roman" pitchFamily="18" charset="0"/>
              </a:rPr>
              <a:t>соответствии с </a:t>
            </a:r>
            <a:r>
              <a:rPr lang="ru-RU" altLang="ru-RU" sz="6400" b="1" kern="0" dirty="0">
                <a:solidFill>
                  <a:srgbClr val="00B050"/>
                </a:solidFill>
                <a:latin typeface="Arial Black" pitchFamily="34" charset="0"/>
                <a:cs typeface="Times New Roman" pitchFamily="18" charset="0"/>
              </a:rPr>
              <a:t>законодательством об </a:t>
            </a:r>
            <a:r>
              <a:rPr lang="ru-RU" altLang="ru-RU" sz="6400" b="1" kern="0" dirty="0" smtClean="0">
                <a:solidFill>
                  <a:srgbClr val="00B050"/>
                </a:solidFill>
                <a:latin typeface="Arial Black" pitchFamily="34" charset="0"/>
                <a:cs typeface="Times New Roman" pitchFamily="18" charset="0"/>
              </a:rPr>
              <a:t>	образовании</a:t>
            </a:r>
            <a:r>
              <a:rPr lang="ru-RU" altLang="ru-RU" sz="6400" b="1" kern="0" dirty="0">
                <a:solidFill>
                  <a:srgbClr val="00B050"/>
                </a:solidFill>
                <a:latin typeface="Arial Black" pitchFamily="34" charset="0"/>
                <a:cs typeface="Times New Roman" pitchFamily="18" charset="0"/>
              </a:rPr>
              <a:t>.</a:t>
            </a:r>
          </a:p>
          <a:p>
            <a:pPr marL="0" lvl="0" indent="0" algn="just">
              <a:lnSpc>
                <a:spcPct val="120000"/>
              </a:lnSpc>
              <a:spcBef>
                <a:spcPts val="0"/>
              </a:spcBef>
              <a:buNone/>
            </a:pPr>
            <a:r>
              <a:rPr lang="ru-RU" altLang="ru-RU" sz="6400" b="1" kern="0" dirty="0" smtClean="0">
                <a:solidFill>
                  <a:srgbClr val="FF0000"/>
                </a:solidFill>
                <a:latin typeface="Arial Black" pitchFamily="34" charset="0"/>
                <a:cs typeface="Times New Roman" pitchFamily="18" charset="0"/>
              </a:rPr>
              <a:t>Часть </a:t>
            </a:r>
            <a:r>
              <a:rPr lang="ru-RU" altLang="ru-RU" sz="6400" b="1" kern="0" dirty="0">
                <a:solidFill>
                  <a:srgbClr val="FF0000"/>
                </a:solidFill>
                <a:latin typeface="Arial Black" pitchFamily="34" charset="0"/>
                <a:cs typeface="Times New Roman" pitchFamily="18" charset="0"/>
              </a:rPr>
              <a:t>1 статьи 29 </a:t>
            </a:r>
          </a:p>
          <a:p>
            <a:pPr marL="0" lvl="0" indent="0" algn="just">
              <a:lnSpc>
                <a:spcPct val="120000"/>
              </a:lnSpc>
              <a:spcBef>
                <a:spcPts val="0"/>
              </a:spcBef>
              <a:buNone/>
            </a:pPr>
            <a:r>
              <a:rPr lang="ru-RU" altLang="ru-RU" sz="6400" b="1" kern="0" dirty="0">
                <a:solidFill>
                  <a:srgbClr val="000000"/>
                </a:solidFill>
                <a:latin typeface="Arial Black" pitchFamily="34" charset="0"/>
                <a:cs typeface="Times New Roman" pitchFamily="18" charset="0"/>
              </a:rPr>
              <a:t>	</a:t>
            </a:r>
            <a:r>
              <a:rPr lang="ru-RU" altLang="ru-RU" sz="6400" b="1" kern="0" dirty="0">
                <a:solidFill>
                  <a:prstClr val="black"/>
                </a:solidFill>
                <a:latin typeface="Arial Black" pitchFamily="34" charset="0"/>
                <a:cs typeface="Times New Roman" pitchFamily="18" charset="0"/>
              </a:rPr>
              <a:t>Все образовательные организации </a:t>
            </a:r>
            <a:r>
              <a:rPr lang="ru-RU" altLang="ru-RU" sz="6400" b="1" u="sng" kern="0" dirty="0">
                <a:solidFill>
                  <a:srgbClr val="00B050"/>
                </a:solidFill>
                <a:latin typeface="Arial Black" pitchFamily="34" charset="0"/>
                <a:cs typeface="Times New Roman" pitchFamily="18" charset="0"/>
              </a:rPr>
              <a:t>формируют</a:t>
            </a:r>
            <a:r>
              <a:rPr lang="ru-RU" altLang="ru-RU" sz="6400" b="1" kern="0" dirty="0">
                <a:solidFill>
                  <a:srgbClr val="00B050"/>
                </a:solidFill>
                <a:latin typeface="Arial Black" pitchFamily="34" charset="0"/>
                <a:cs typeface="Times New Roman" pitchFamily="18" charset="0"/>
              </a:rPr>
              <a:t> открытые и общедоступные информационные ресурсы,</a:t>
            </a:r>
            <a:r>
              <a:rPr lang="ru-RU" altLang="ru-RU" sz="6400" b="1" kern="0" dirty="0">
                <a:solidFill>
                  <a:srgbClr val="FF0000"/>
                </a:solidFill>
                <a:latin typeface="Arial Black" pitchFamily="34" charset="0"/>
                <a:cs typeface="Times New Roman" pitchFamily="18" charset="0"/>
              </a:rPr>
              <a:t> </a:t>
            </a:r>
            <a:r>
              <a:rPr lang="ru-RU" altLang="ru-RU" sz="6400" b="1" kern="0" dirty="0">
                <a:solidFill>
                  <a:srgbClr val="000000"/>
                </a:solidFill>
                <a:latin typeface="Arial Black" pitchFamily="34" charset="0"/>
                <a:cs typeface="Times New Roman" pitchFamily="18" charset="0"/>
              </a:rPr>
              <a:t>содержащие </a:t>
            </a:r>
            <a:r>
              <a:rPr lang="ru-RU" altLang="ru-RU" sz="6400" b="1" kern="0" dirty="0" smtClean="0">
                <a:solidFill>
                  <a:srgbClr val="000000"/>
                </a:solidFill>
                <a:latin typeface="Arial Black" pitchFamily="34" charset="0"/>
                <a:cs typeface="Times New Roman" pitchFamily="18" charset="0"/>
              </a:rPr>
              <a:t>	информацию </a:t>
            </a:r>
            <a:r>
              <a:rPr lang="ru-RU" altLang="ru-RU" sz="6400" b="1" kern="0" dirty="0">
                <a:solidFill>
                  <a:srgbClr val="000000"/>
                </a:solidFill>
                <a:latin typeface="Arial Black" pitchFamily="34" charset="0"/>
                <a:cs typeface="Times New Roman" pitchFamily="18" charset="0"/>
              </a:rPr>
              <a:t>об их деятельности, </a:t>
            </a:r>
            <a:r>
              <a:rPr lang="ru-RU" altLang="ru-RU" sz="6400" b="1" kern="0" dirty="0" smtClean="0">
                <a:solidFill>
                  <a:srgbClr val="000000"/>
                </a:solidFill>
                <a:latin typeface="Arial Black" pitchFamily="34" charset="0"/>
                <a:cs typeface="Times New Roman" pitchFamily="18" charset="0"/>
              </a:rPr>
              <a:t>и </a:t>
            </a:r>
            <a:r>
              <a:rPr lang="ru-RU" altLang="ru-RU" sz="6400" b="1" kern="0" dirty="0">
                <a:solidFill>
                  <a:srgbClr val="000000"/>
                </a:solidFill>
                <a:latin typeface="Arial Black" pitchFamily="34" charset="0"/>
                <a:cs typeface="Times New Roman" pitchFamily="18" charset="0"/>
              </a:rPr>
              <a:t>обеспечивают доступ к таким ресурсам посредством размещения их на официальном </a:t>
            </a:r>
            <a:r>
              <a:rPr lang="ru-RU" altLang="ru-RU" sz="6400" b="1" kern="0" dirty="0" smtClean="0">
                <a:solidFill>
                  <a:srgbClr val="000000"/>
                </a:solidFill>
                <a:latin typeface="Arial Black" pitchFamily="34" charset="0"/>
                <a:cs typeface="Times New Roman" pitchFamily="18" charset="0"/>
              </a:rPr>
              <a:t>сайте </a:t>
            </a:r>
            <a:r>
              <a:rPr lang="ru-RU" altLang="ru-RU" sz="6400" b="1" kern="0" dirty="0">
                <a:solidFill>
                  <a:srgbClr val="000000"/>
                </a:solidFill>
                <a:latin typeface="Arial Black" pitchFamily="34" charset="0"/>
                <a:cs typeface="Times New Roman" pitchFamily="18" charset="0"/>
              </a:rPr>
              <a:t>образовательной организации в сети «Интернет». </a:t>
            </a:r>
            <a:endParaRPr lang="ru-RU" sz="6400" b="1" dirty="0">
              <a:solidFill>
                <a:prstClr val="black"/>
              </a:solidFill>
              <a:latin typeface="Arial Black" pitchFamily="34" charset="0"/>
              <a:cs typeface="Times New Roman" panose="02020603050405020304" pitchFamily="18" charset="0"/>
            </a:endParaRPr>
          </a:p>
          <a:p>
            <a:pPr marL="0" lvl="0" indent="0" algn="just">
              <a:lnSpc>
                <a:spcPct val="120000"/>
              </a:lnSpc>
              <a:spcBef>
                <a:spcPts val="0"/>
              </a:spcBef>
              <a:buNone/>
            </a:pPr>
            <a:r>
              <a:rPr lang="ru-RU" altLang="ru-RU" sz="6400" b="1" kern="0" dirty="0" smtClean="0">
                <a:solidFill>
                  <a:srgbClr val="FF0000"/>
                </a:solidFill>
                <a:latin typeface="Arial Black" pitchFamily="34" charset="0"/>
                <a:cs typeface="Times New Roman" pitchFamily="18" charset="0"/>
              </a:rPr>
              <a:t>Пункты 1-5 </a:t>
            </a:r>
            <a:r>
              <a:rPr lang="ru-RU" altLang="ru-RU" sz="6400" b="1" kern="0" dirty="0">
                <a:solidFill>
                  <a:srgbClr val="FF0000"/>
                </a:solidFill>
                <a:latin typeface="Arial Black" pitchFamily="34" charset="0"/>
                <a:cs typeface="Times New Roman" pitchFamily="18" charset="0"/>
              </a:rPr>
              <a:t>части 2 статьи 29 </a:t>
            </a:r>
            <a:endParaRPr lang="ru-RU" altLang="ru-RU" sz="6400" b="1" kern="0" dirty="0">
              <a:solidFill>
                <a:srgbClr val="FF0000"/>
              </a:solidFill>
              <a:latin typeface="Arial Black" pitchFamily="34" charset="0"/>
              <a:ea typeface="+mj-ea"/>
              <a:cs typeface="Times New Roman" pitchFamily="18" charset="0"/>
            </a:endParaRPr>
          </a:p>
          <a:p>
            <a:pPr marL="0" lvl="0" indent="0" algn="just">
              <a:lnSpc>
                <a:spcPct val="120000"/>
              </a:lnSpc>
              <a:spcBef>
                <a:spcPts val="0"/>
              </a:spcBef>
              <a:buNone/>
            </a:pPr>
            <a:r>
              <a:rPr lang="ru-RU" altLang="ru-RU" sz="6400" b="1" kern="0" dirty="0" smtClean="0">
                <a:latin typeface="Arial Black" pitchFamily="34" charset="0"/>
                <a:ea typeface="+mj-ea"/>
                <a:cs typeface="Times New Roman" pitchFamily="18" charset="0"/>
              </a:rPr>
              <a:t>	</a:t>
            </a:r>
            <a:r>
              <a:rPr lang="ru-RU" altLang="ru-RU" sz="6400" b="1" u="sng" kern="0" dirty="0" smtClean="0">
                <a:solidFill>
                  <a:srgbClr val="00B050"/>
                </a:solidFill>
                <a:latin typeface="Arial Black" pitchFamily="34" charset="0"/>
                <a:ea typeface="+mj-ea"/>
                <a:cs typeface="Times New Roman" pitchFamily="18" charset="0"/>
              </a:rPr>
              <a:t>Определены</a:t>
            </a:r>
            <a:r>
              <a:rPr lang="ru-RU" altLang="ru-RU" sz="6400" b="1" kern="0" dirty="0" smtClean="0">
                <a:solidFill>
                  <a:srgbClr val="00B050"/>
                </a:solidFill>
                <a:latin typeface="Arial Black" pitchFamily="34" charset="0"/>
                <a:ea typeface="+mj-ea"/>
                <a:cs typeface="Times New Roman" pitchFamily="18" charset="0"/>
              </a:rPr>
              <a:t> информация и копии документов,</a:t>
            </a:r>
            <a:r>
              <a:rPr lang="ru-RU" altLang="ru-RU" sz="6400" b="1" kern="0" dirty="0" smtClean="0">
                <a:latin typeface="Arial Black" pitchFamily="34" charset="0"/>
                <a:ea typeface="+mj-ea"/>
                <a:cs typeface="Times New Roman" pitchFamily="18" charset="0"/>
              </a:rPr>
              <a:t> открытость и доступность которых должны быть обеспечены</a:t>
            </a:r>
            <a:r>
              <a:rPr lang="en-US" altLang="ru-RU" sz="6400" b="1" kern="0" dirty="0" smtClean="0">
                <a:latin typeface="Arial Black" pitchFamily="34" charset="0"/>
                <a:ea typeface="+mj-ea"/>
                <a:cs typeface="Times New Roman" pitchFamily="18" charset="0"/>
              </a:rPr>
              <a:t> </a:t>
            </a:r>
            <a:r>
              <a:rPr lang="ru-RU" altLang="ru-RU" sz="6400" b="1" kern="0" dirty="0" smtClean="0">
                <a:latin typeface="Arial Black" pitchFamily="34" charset="0"/>
                <a:ea typeface="+mj-ea"/>
                <a:cs typeface="Times New Roman" pitchFamily="18" charset="0"/>
              </a:rPr>
              <a:t>образовательной организацией. </a:t>
            </a:r>
          </a:p>
          <a:p>
            <a:pPr marL="0" lvl="0" indent="0" algn="just">
              <a:lnSpc>
                <a:spcPct val="120000"/>
              </a:lnSpc>
              <a:spcBef>
                <a:spcPts val="0"/>
              </a:spcBef>
              <a:buNone/>
            </a:pPr>
            <a:r>
              <a:rPr lang="ru-RU" sz="6400" b="1" kern="0" dirty="0" smtClean="0">
                <a:solidFill>
                  <a:srgbClr val="FF0000"/>
                </a:solidFill>
                <a:latin typeface="Arial Black" pitchFamily="34" charset="0"/>
                <a:ea typeface="+mj-ea"/>
                <a:cs typeface="Times New Roman" pitchFamily="18" charset="0"/>
              </a:rPr>
              <a:t>Пункт 6 части 2 статьи 29</a:t>
            </a:r>
          </a:p>
          <a:p>
            <a:pPr marL="0" lvl="0" indent="0" algn="just">
              <a:lnSpc>
                <a:spcPct val="120000"/>
              </a:lnSpc>
              <a:spcBef>
                <a:spcPts val="0"/>
              </a:spcBef>
              <a:buNone/>
            </a:pPr>
            <a:r>
              <a:rPr lang="ru-RU" sz="6400" b="1" kern="0" dirty="0">
                <a:solidFill>
                  <a:srgbClr val="C00000"/>
                </a:solidFill>
                <a:latin typeface="Arial Black" pitchFamily="34" charset="0"/>
                <a:ea typeface="+mj-ea"/>
                <a:cs typeface="Times New Roman" pitchFamily="18" charset="0"/>
              </a:rPr>
              <a:t>	</a:t>
            </a:r>
            <a:r>
              <a:rPr lang="ru-RU" sz="6400" b="1" kern="0" dirty="0" smtClean="0">
                <a:latin typeface="Arial Black" pitchFamily="34" charset="0"/>
                <a:ea typeface="+mj-ea"/>
                <a:cs typeface="Times New Roman" pitchFamily="18" charset="0"/>
              </a:rPr>
              <a:t>На официальном сайте образовательной организации </a:t>
            </a:r>
            <a:r>
              <a:rPr lang="ru-RU" sz="6400" b="1" u="sng" kern="0" dirty="0" smtClean="0">
                <a:solidFill>
                  <a:srgbClr val="00B050"/>
                </a:solidFill>
                <a:latin typeface="Arial Black" pitchFamily="34" charset="0"/>
                <a:ea typeface="+mj-ea"/>
                <a:cs typeface="Times New Roman" pitchFamily="18" charset="0"/>
              </a:rPr>
              <a:t>может быть размещена</a:t>
            </a:r>
            <a:r>
              <a:rPr lang="ru-RU" sz="6400" b="1" kern="0" dirty="0" smtClean="0">
                <a:solidFill>
                  <a:srgbClr val="00B050"/>
                </a:solidFill>
                <a:latin typeface="Arial Black" pitchFamily="34" charset="0"/>
                <a:ea typeface="+mj-ea"/>
                <a:cs typeface="Times New Roman" pitchFamily="18" charset="0"/>
              </a:rPr>
              <a:t> иная информация, которая размещается, </a:t>
            </a:r>
            <a:r>
              <a:rPr lang="ru-RU" sz="6400" b="1" kern="0" dirty="0" smtClean="0">
                <a:latin typeface="Arial Black" pitchFamily="34" charset="0"/>
                <a:ea typeface="+mj-ea"/>
                <a:cs typeface="Times New Roman" pitchFamily="18" charset="0"/>
              </a:rPr>
              <a:t>опубликовывается </a:t>
            </a:r>
            <a:r>
              <a:rPr lang="ru-RU" sz="6400" b="1" kern="0" dirty="0" smtClean="0">
                <a:solidFill>
                  <a:srgbClr val="00B050"/>
                </a:solidFill>
                <a:latin typeface="Arial Black" pitchFamily="34" charset="0"/>
                <a:ea typeface="+mj-ea"/>
                <a:cs typeface="Times New Roman" pitchFamily="18" charset="0"/>
              </a:rPr>
              <a:t>по решению образовательной организации.</a:t>
            </a:r>
          </a:p>
          <a:p>
            <a:pPr marL="0" lvl="0" indent="0" algn="just">
              <a:lnSpc>
                <a:spcPct val="120000"/>
              </a:lnSpc>
              <a:spcBef>
                <a:spcPts val="0"/>
              </a:spcBef>
              <a:buNone/>
            </a:pPr>
            <a:r>
              <a:rPr lang="ru-RU" sz="6400" b="1" kern="0" dirty="0" smtClean="0">
                <a:solidFill>
                  <a:srgbClr val="FF0000"/>
                </a:solidFill>
                <a:latin typeface="Arial Black" pitchFamily="34" charset="0"/>
                <a:cs typeface="Times New Roman" pitchFamily="18" charset="0"/>
              </a:rPr>
              <a:t>Ч</a:t>
            </a:r>
            <a:r>
              <a:rPr lang="ru-RU" altLang="ru-RU" sz="6400" b="1" kern="0" dirty="0" smtClean="0">
                <a:solidFill>
                  <a:srgbClr val="FF0000"/>
                </a:solidFill>
                <a:latin typeface="Arial Black" pitchFamily="34" charset="0"/>
                <a:cs typeface="Times New Roman" pitchFamily="18" charset="0"/>
              </a:rPr>
              <a:t>асть 3 </a:t>
            </a:r>
            <a:r>
              <a:rPr lang="ru-RU" altLang="ru-RU" sz="6400" b="1" kern="0" dirty="0">
                <a:solidFill>
                  <a:srgbClr val="FF0000"/>
                </a:solidFill>
                <a:latin typeface="Arial Black" pitchFamily="34" charset="0"/>
                <a:cs typeface="Times New Roman" pitchFamily="18" charset="0"/>
              </a:rPr>
              <a:t>статьи </a:t>
            </a:r>
            <a:r>
              <a:rPr lang="ru-RU" altLang="ru-RU" sz="6400" b="1" kern="0" dirty="0" smtClean="0">
                <a:solidFill>
                  <a:srgbClr val="FF0000"/>
                </a:solidFill>
                <a:latin typeface="Arial Black" pitchFamily="34" charset="0"/>
                <a:cs typeface="Times New Roman" pitchFamily="18" charset="0"/>
              </a:rPr>
              <a:t>29 </a:t>
            </a:r>
            <a:endParaRPr lang="ru-RU" altLang="ru-RU" sz="6400" b="1" kern="0" dirty="0">
              <a:solidFill>
                <a:srgbClr val="FF0000"/>
              </a:solidFill>
              <a:latin typeface="Arial Black" pitchFamily="34" charset="0"/>
              <a:cs typeface="Times New Roman" pitchFamily="18" charset="0"/>
            </a:endParaRPr>
          </a:p>
          <a:p>
            <a:pPr marL="0" lvl="0" indent="0" algn="just">
              <a:lnSpc>
                <a:spcPct val="120000"/>
              </a:lnSpc>
              <a:spcBef>
                <a:spcPts val="0"/>
              </a:spcBef>
              <a:buNone/>
            </a:pPr>
            <a:r>
              <a:rPr lang="ru-RU" sz="6400" b="1" kern="0" dirty="0" smtClean="0">
                <a:solidFill>
                  <a:srgbClr val="00B050"/>
                </a:solidFill>
                <a:latin typeface="Arial Black" pitchFamily="34" charset="0"/>
                <a:ea typeface="+mj-ea"/>
                <a:cs typeface="Times New Roman" pitchFamily="18" charset="0"/>
              </a:rPr>
              <a:t>	</a:t>
            </a:r>
            <a:r>
              <a:rPr lang="ru-RU" sz="6400" b="1" kern="0" dirty="0" smtClean="0">
                <a:latin typeface="Arial Black" pitchFamily="34" charset="0"/>
                <a:ea typeface="+mj-ea"/>
                <a:cs typeface="Times New Roman" pitchFamily="18" charset="0"/>
              </a:rPr>
              <a:t>Определен срок размещения и </a:t>
            </a:r>
            <a:r>
              <a:rPr lang="ru-RU" sz="6400" b="1" kern="0" dirty="0" smtClean="0">
                <a:solidFill>
                  <a:srgbClr val="00B050"/>
                </a:solidFill>
                <a:latin typeface="Arial Black" pitchFamily="34" charset="0"/>
                <a:ea typeface="+mj-ea"/>
                <a:cs typeface="Times New Roman" pitchFamily="18" charset="0"/>
              </a:rPr>
              <a:t>обновления информации и документов со дня их создания, получения или внесения в них</a:t>
            </a:r>
            <a:r>
              <a:rPr lang="en-US" sz="6400" b="1" kern="0" dirty="0" smtClean="0">
                <a:solidFill>
                  <a:srgbClr val="00B050"/>
                </a:solidFill>
                <a:latin typeface="Arial Black" pitchFamily="34" charset="0"/>
                <a:ea typeface="+mj-ea"/>
                <a:cs typeface="Times New Roman" pitchFamily="18" charset="0"/>
              </a:rPr>
              <a:t> </a:t>
            </a:r>
            <a:r>
              <a:rPr lang="ru-RU" sz="6400" b="1" kern="0" dirty="0" smtClean="0">
                <a:latin typeface="Arial Black" pitchFamily="34" charset="0"/>
                <a:ea typeface="+mj-ea"/>
                <a:cs typeface="Times New Roman" pitchFamily="18" charset="0"/>
              </a:rPr>
              <a:t>соответствующих изменений – </a:t>
            </a:r>
            <a:r>
              <a:rPr lang="ru-RU" sz="6400" b="1" u="sng" kern="0" dirty="0" smtClean="0">
                <a:solidFill>
                  <a:srgbClr val="00B050"/>
                </a:solidFill>
                <a:latin typeface="Arial Black" pitchFamily="34" charset="0"/>
                <a:ea typeface="+mj-ea"/>
                <a:cs typeface="Times New Roman" pitchFamily="18" charset="0"/>
              </a:rPr>
              <a:t>не позднее 10 рабочих дней</a:t>
            </a:r>
            <a:r>
              <a:rPr lang="ru-RU" sz="6400" b="1" kern="0" dirty="0" smtClean="0">
                <a:solidFill>
                  <a:srgbClr val="00B050"/>
                </a:solidFill>
                <a:latin typeface="Arial Black" pitchFamily="34" charset="0"/>
                <a:ea typeface="+mj-ea"/>
                <a:cs typeface="Times New Roman" pitchFamily="18" charset="0"/>
              </a:rPr>
              <a:t>.</a:t>
            </a:r>
            <a:endParaRPr lang="ru-RU" sz="6400" b="1" kern="0" dirty="0">
              <a:solidFill>
                <a:srgbClr val="00B050"/>
              </a:solidFill>
              <a:latin typeface="Arial Black" pitchFamily="34" charset="0"/>
              <a:ea typeface="+mj-ea"/>
              <a:cs typeface="Times New Roman" pitchFamily="18" charset="0"/>
            </a:endParaRPr>
          </a:p>
          <a:p>
            <a:pPr marL="0" indent="0" algn="just">
              <a:buNone/>
            </a:pPr>
            <a:endParaRPr lang="ru-RU" sz="6400" dirty="0" smtClean="0">
              <a:solidFill>
                <a:srgbClr val="FF0000"/>
              </a:solidFill>
              <a:latin typeface="Arial Black" pitchFamily="34" charset="0"/>
              <a:cs typeface="Times New Roman" panose="02020603050405020304" pitchFamily="18" charset="0"/>
            </a:endParaRPr>
          </a:p>
          <a:p>
            <a:pPr marL="0" indent="0" algn="just">
              <a:buNone/>
            </a:pPr>
            <a:r>
              <a:rPr lang="ru-RU" sz="6400" dirty="0" smtClean="0">
                <a:solidFill>
                  <a:srgbClr val="0000FF"/>
                </a:solidFill>
                <a:latin typeface="Arial Black" pitchFamily="34" charset="0"/>
                <a:cs typeface="Times New Roman" panose="02020603050405020304" pitchFamily="18" charset="0"/>
              </a:rPr>
              <a:t>	</a:t>
            </a:r>
            <a:endParaRPr lang="ru-RU" sz="6400" dirty="0">
              <a:latin typeface="Arial Black" pitchFamily="34"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2207194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83432" y="188640"/>
            <a:ext cx="10801200" cy="6552728"/>
          </a:xfrm>
        </p:spPr>
        <p:txBody>
          <a:bodyPr>
            <a:normAutofit fontScale="85000" lnSpcReduction="10000"/>
          </a:bodyPr>
          <a:lstStyle/>
          <a:p>
            <a:pPr marL="0" indent="0" algn="just">
              <a:lnSpc>
                <a:spcPct val="110000"/>
              </a:lnSpc>
              <a:spcBef>
                <a:spcPts val="0"/>
              </a:spcBef>
              <a:buFont typeface="Wingdings" pitchFamily="2" charset="2"/>
              <a:buChar char="Ø"/>
            </a:pPr>
            <a:r>
              <a:rPr lang="ru-RU" sz="1900" b="1" dirty="0" smtClean="0">
                <a:solidFill>
                  <a:srgbClr val="C00000"/>
                </a:solidFill>
                <a:latin typeface="Arial Black" pitchFamily="34" charset="0"/>
                <a:ea typeface="+mj-ea"/>
                <a:cs typeface="Arial" pitchFamily="34" charset="0"/>
              </a:rPr>
              <a:t>  Федеральный </a:t>
            </a:r>
            <a:r>
              <a:rPr lang="ru-RU" sz="1900" b="1" dirty="0">
                <a:solidFill>
                  <a:srgbClr val="C00000"/>
                </a:solidFill>
                <a:latin typeface="Arial Black" pitchFamily="34" charset="0"/>
                <a:ea typeface="+mj-ea"/>
                <a:cs typeface="Arial" pitchFamily="34" charset="0"/>
              </a:rPr>
              <a:t>закон от 29.12.2012 № 273-ФЗ </a:t>
            </a:r>
            <a:br>
              <a:rPr lang="ru-RU" sz="1900" b="1" dirty="0">
                <a:solidFill>
                  <a:srgbClr val="C00000"/>
                </a:solidFill>
                <a:latin typeface="Arial Black" pitchFamily="34" charset="0"/>
                <a:ea typeface="+mj-ea"/>
                <a:cs typeface="Arial" pitchFamily="34" charset="0"/>
              </a:rPr>
            </a:br>
            <a:r>
              <a:rPr lang="ru-RU" sz="1900" b="1" dirty="0" smtClean="0">
                <a:solidFill>
                  <a:srgbClr val="C00000"/>
                </a:solidFill>
                <a:latin typeface="Arial Black" pitchFamily="34" charset="0"/>
                <a:ea typeface="+mj-ea"/>
                <a:cs typeface="Arial" pitchFamily="34" charset="0"/>
              </a:rPr>
              <a:t>   «</a:t>
            </a:r>
            <a:r>
              <a:rPr lang="ru-RU" sz="1900" b="1" dirty="0">
                <a:solidFill>
                  <a:srgbClr val="C00000"/>
                </a:solidFill>
                <a:latin typeface="Arial Black" pitchFamily="34" charset="0"/>
                <a:ea typeface="+mj-ea"/>
                <a:cs typeface="Arial" pitchFamily="34" charset="0"/>
              </a:rPr>
              <a:t>Об образовании в Российской Федерации»</a:t>
            </a:r>
            <a:endParaRPr lang="ru-RU" sz="1900" dirty="0" smtClean="0">
              <a:latin typeface="Arial Black" pitchFamily="34" charset="0"/>
              <a:cs typeface="Arial" pitchFamily="34" charset="0"/>
            </a:endParaRPr>
          </a:p>
          <a:p>
            <a:pPr marL="0" lvl="0" indent="0" algn="just">
              <a:spcBef>
                <a:spcPts val="0"/>
              </a:spcBef>
              <a:buNone/>
            </a:pPr>
            <a:endParaRPr lang="ru-RU" altLang="ru-RU" sz="1600" b="1" kern="0" dirty="0" smtClean="0">
              <a:solidFill>
                <a:srgbClr val="FF0000"/>
              </a:solidFill>
              <a:latin typeface="Arial Black" pitchFamily="34" charset="0"/>
              <a:cs typeface="Times New Roman" pitchFamily="18" charset="0"/>
            </a:endParaRPr>
          </a:p>
          <a:p>
            <a:pPr marL="0" lvl="0" indent="0" algn="just">
              <a:lnSpc>
                <a:spcPct val="120000"/>
              </a:lnSpc>
              <a:spcBef>
                <a:spcPts val="0"/>
              </a:spcBef>
              <a:buNone/>
            </a:pPr>
            <a:r>
              <a:rPr lang="ru-RU" altLang="ru-RU" sz="1600" b="1" kern="0" dirty="0">
                <a:solidFill>
                  <a:srgbClr val="FF0000"/>
                </a:solidFill>
                <a:latin typeface="Arial Black" pitchFamily="34" charset="0"/>
                <a:cs typeface="Times New Roman" pitchFamily="18" charset="0"/>
              </a:rPr>
              <a:t>Часть 2 статьи 21 </a:t>
            </a:r>
          </a:p>
          <a:p>
            <a:pPr marL="0" lvl="0" indent="0" algn="just">
              <a:lnSpc>
                <a:spcPct val="120000"/>
              </a:lnSpc>
              <a:spcBef>
                <a:spcPts val="0"/>
              </a:spcBef>
              <a:buNone/>
            </a:pPr>
            <a:r>
              <a:rPr lang="ru-RU" altLang="ru-RU" sz="1600" b="1" kern="0" dirty="0">
                <a:solidFill>
                  <a:srgbClr val="FF0000"/>
                </a:solidFill>
                <a:latin typeface="Arial Black" pitchFamily="34" charset="0"/>
                <a:cs typeface="Times New Roman" pitchFamily="18" charset="0"/>
              </a:rPr>
              <a:t>	</a:t>
            </a:r>
            <a:r>
              <a:rPr lang="ru-RU" altLang="ru-RU" sz="1600" b="1" kern="0" dirty="0">
                <a:solidFill>
                  <a:srgbClr val="00B050"/>
                </a:solidFill>
                <a:latin typeface="Arial Black" pitchFamily="34" charset="0"/>
                <a:cs typeface="Times New Roman" pitchFamily="18" charset="0"/>
              </a:rPr>
              <a:t>На организации, осуществляющие обучение и индивидуальных предпринимателей</a:t>
            </a:r>
            <a:r>
              <a:rPr lang="ru-RU" sz="1600" b="1" dirty="0">
                <a:solidFill>
                  <a:srgbClr val="00B050"/>
                </a:solidFill>
                <a:latin typeface="Arial Black" pitchFamily="34" charset="0"/>
                <a:cs typeface="Times New Roman" panose="02020603050405020304" pitchFamily="18" charset="0"/>
              </a:rPr>
              <a:t>, </a:t>
            </a:r>
            <a:r>
              <a:rPr lang="ru-RU" sz="1600" b="1" dirty="0">
                <a:solidFill>
                  <a:prstClr val="black"/>
                </a:solidFill>
                <a:latin typeface="Arial Black" pitchFamily="34" charset="0"/>
                <a:cs typeface="Times New Roman" panose="02020603050405020304" pitchFamily="18" charset="0"/>
              </a:rPr>
              <a:t>на их обучающихся, на педагогических 	работников, занятых в организациях, осуществляющих обучение, или у индивидуальных предпринимателей,</a:t>
            </a:r>
            <a:r>
              <a:rPr lang="ru-RU" altLang="ru-RU" sz="1600" b="1" kern="0" dirty="0">
                <a:solidFill>
                  <a:srgbClr val="000000"/>
                </a:solidFill>
                <a:latin typeface="Arial Black" pitchFamily="34" charset="0"/>
                <a:cs typeface="Times New Roman" pitchFamily="18" charset="0"/>
              </a:rPr>
              <a:t> 	</a:t>
            </a:r>
            <a:r>
              <a:rPr lang="ru-RU" altLang="ru-RU" sz="1600" b="1" u="sng" kern="0" dirty="0">
                <a:solidFill>
                  <a:srgbClr val="00B050"/>
                </a:solidFill>
                <a:latin typeface="Arial Black" pitchFamily="34" charset="0"/>
                <a:cs typeface="Times New Roman" pitchFamily="18" charset="0"/>
              </a:rPr>
              <a:t>распространяются права, социальные гарантии, обязанности и ответственность</a:t>
            </a:r>
            <a:r>
              <a:rPr lang="ru-RU" altLang="ru-RU" sz="1600" b="1" kern="0" dirty="0">
                <a:solidFill>
                  <a:srgbClr val="00B050"/>
                </a:solidFill>
                <a:latin typeface="Arial Black" pitchFamily="34" charset="0"/>
                <a:cs typeface="Times New Roman" pitchFamily="18" charset="0"/>
              </a:rPr>
              <a:t> образовательных организаций, </a:t>
            </a:r>
            <a:r>
              <a:rPr lang="ru-RU" altLang="ru-RU" sz="1600" b="1" kern="0" dirty="0" smtClean="0">
                <a:solidFill>
                  <a:srgbClr val="00B050"/>
                </a:solidFill>
                <a:latin typeface="Arial Black" pitchFamily="34" charset="0"/>
                <a:cs typeface="Times New Roman" pitchFamily="18" charset="0"/>
              </a:rPr>
              <a:t>обучающихся </a:t>
            </a:r>
            <a:r>
              <a:rPr lang="ru-RU" altLang="ru-RU" sz="1600" b="1" kern="0" dirty="0">
                <a:solidFill>
                  <a:srgbClr val="00B050"/>
                </a:solidFill>
                <a:latin typeface="Arial Black" pitchFamily="34" charset="0"/>
                <a:cs typeface="Times New Roman" pitchFamily="18" charset="0"/>
              </a:rPr>
              <a:t>и педагогических работников таких образовательных организаций. </a:t>
            </a:r>
          </a:p>
          <a:p>
            <a:pPr marL="0" lvl="0" indent="0" algn="just">
              <a:spcBef>
                <a:spcPts val="0"/>
              </a:spcBef>
              <a:buNone/>
            </a:pPr>
            <a:endParaRPr lang="ru-RU" altLang="ru-RU" sz="1600" b="1" kern="0" dirty="0">
              <a:solidFill>
                <a:srgbClr val="FF0000"/>
              </a:solidFill>
              <a:latin typeface="Arial Black" pitchFamily="34" charset="0"/>
              <a:cs typeface="Times New Roman" pitchFamily="18" charset="0"/>
            </a:endParaRPr>
          </a:p>
          <a:p>
            <a:pPr marL="0" lvl="0" indent="0" algn="just">
              <a:lnSpc>
                <a:spcPct val="120000"/>
              </a:lnSpc>
              <a:spcBef>
                <a:spcPts val="0"/>
              </a:spcBef>
              <a:buNone/>
            </a:pPr>
            <a:r>
              <a:rPr lang="ru-RU" altLang="ru-RU" sz="1600" b="1" kern="0" dirty="0" smtClean="0">
                <a:solidFill>
                  <a:srgbClr val="FF0000"/>
                </a:solidFill>
                <a:latin typeface="Arial Black" pitchFamily="34" charset="0"/>
                <a:cs typeface="Times New Roman" pitchFamily="18" charset="0"/>
              </a:rPr>
              <a:t>Часть 1 статьи 97</a:t>
            </a:r>
            <a:endParaRPr lang="ru-RU" altLang="ru-RU" sz="1600" b="1" kern="0" dirty="0">
              <a:solidFill>
                <a:srgbClr val="FF0000"/>
              </a:solidFill>
              <a:latin typeface="Arial Black" pitchFamily="34" charset="0"/>
              <a:cs typeface="Times New Roman" pitchFamily="18" charset="0"/>
            </a:endParaRPr>
          </a:p>
          <a:p>
            <a:pPr marL="0" indent="0" algn="just">
              <a:buNone/>
            </a:pPr>
            <a:r>
              <a:rPr lang="ru-RU" sz="1600" dirty="0" smtClean="0">
                <a:solidFill>
                  <a:srgbClr val="FF0000"/>
                </a:solidFill>
                <a:latin typeface="Arial Black" pitchFamily="34" charset="0"/>
                <a:cs typeface="Times New Roman" panose="02020603050405020304" pitchFamily="18" charset="0"/>
              </a:rPr>
              <a:t>	</a:t>
            </a:r>
            <a:r>
              <a:rPr lang="ru-RU" sz="1600" b="1" dirty="0" smtClean="0">
                <a:latin typeface="Arial Black" pitchFamily="34" charset="0"/>
                <a:cs typeface="Times New Roman" panose="02020603050405020304" pitchFamily="18" charset="0"/>
              </a:rPr>
              <a:t>К обязанностям организаций, осуществляющих образовательную деятельность, в том числе относится </a:t>
            </a:r>
            <a:r>
              <a:rPr lang="ru-RU" sz="1600" b="1" u="sng" dirty="0" smtClean="0">
                <a:solidFill>
                  <a:srgbClr val="00B050"/>
                </a:solidFill>
                <a:latin typeface="Arial Black" pitchFamily="34" charset="0"/>
                <a:cs typeface="Times New Roman" panose="02020603050405020304" pitchFamily="18" charset="0"/>
              </a:rPr>
              <a:t>обеспечение</a:t>
            </a:r>
            <a:r>
              <a:rPr lang="ru-RU" sz="1600" b="1" dirty="0" smtClean="0">
                <a:solidFill>
                  <a:srgbClr val="00B050"/>
                </a:solidFill>
                <a:latin typeface="Arial Black" pitchFamily="34" charset="0"/>
                <a:cs typeface="Times New Roman" panose="02020603050405020304" pitchFamily="18" charset="0"/>
              </a:rPr>
              <a:t> открытости и доступности информации о системе образования.</a:t>
            </a:r>
          </a:p>
          <a:p>
            <a:pPr marL="0" indent="0" algn="just">
              <a:buNone/>
            </a:pPr>
            <a:endParaRPr lang="ru-RU" sz="1600" b="1" dirty="0" smtClean="0">
              <a:solidFill>
                <a:srgbClr val="00B050"/>
              </a:solidFill>
              <a:latin typeface="Arial Black" pitchFamily="34" charset="0"/>
              <a:cs typeface="Times New Roman" panose="02020603050405020304" pitchFamily="18" charset="0"/>
            </a:endParaRPr>
          </a:p>
          <a:p>
            <a:pPr marL="0" indent="0" algn="just">
              <a:buNone/>
            </a:pPr>
            <a:endParaRPr lang="ru-RU" sz="1600" b="1" dirty="0" smtClean="0">
              <a:solidFill>
                <a:srgbClr val="00B050"/>
              </a:solidFill>
              <a:latin typeface="Times New Roman" panose="02020603050405020304" pitchFamily="18" charset="0"/>
              <a:cs typeface="Times New Roman" panose="02020603050405020304" pitchFamily="18" charset="0"/>
            </a:endParaRPr>
          </a:p>
          <a:p>
            <a:pPr algn="just">
              <a:spcBef>
                <a:spcPts val="0"/>
              </a:spcBef>
              <a:buFont typeface="Wingdings" pitchFamily="2" charset="2"/>
              <a:buChar char="Ø"/>
            </a:pPr>
            <a:r>
              <a:rPr lang="ru-RU" altLang="ru-RU" sz="1900" b="1" kern="0" dirty="0" smtClean="0">
                <a:solidFill>
                  <a:srgbClr val="C00000"/>
                </a:solidFill>
                <a:latin typeface="Arial Black" pitchFamily="34" charset="0"/>
                <a:cs typeface="Times New Roman" pitchFamily="18" charset="0"/>
              </a:rPr>
              <a:t>Постановление </a:t>
            </a:r>
            <a:r>
              <a:rPr lang="ru-RU" altLang="ru-RU" sz="1900" b="1" kern="0" dirty="0">
                <a:solidFill>
                  <a:srgbClr val="C00000"/>
                </a:solidFill>
                <a:latin typeface="Arial Black" pitchFamily="34" charset="0"/>
                <a:cs typeface="Times New Roman" pitchFamily="18" charset="0"/>
              </a:rPr>
              <a:t>Правительства РФ от 20.10.2021 г. № 1802 «Об утверждении Правил 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а также о признании утратившими силу некоторых актов и </a:t>
            </a:r>
            <a:r>
              <a:rPr lang="ru-RU" altLang="ru-RU" sz="1900" b="1" kern="0" dirty="0" smtClean="0">
                <a:solidFill>
                  <a:srgbClr val="C00000"/>
                </a:solidFill>
                <a:latin typeface="Arial Black" pitchFamily="34" charset="0"/>
                <a:cs typeface="Times New Roman" pitchFamily="18" charset="0"/>
              </a:rPr>
              <a:t>отдельных </a:t>
            </a:r>
            <a:r>
              <a:rPr lang="ru-RU" altLang="ru-RU" sz="1900" b="1" kern="0" dirty="0">
                <a:solidFill>
                  <a:srgbClr val="C00000"/>
                </a:solidFill>
                <a:latin typeface="Arial Black" pitchFamily="34" charset="0"/>
                <a:cs typeface="Times New Roman" pitchFamily="18" charset="0"/>
              </a:rPr>
              <a:t>положений некоторых актов Правительства Российской Федерации</a:t>
            </a:r>
            <a:r>
              <a:rPr lang="ru-RU" altLang="ru-RU" sz="1900" b="1" kern="0" dirty="0" smtClean="0">
                <a:solidFill>
                  <a:srgbClr val="C00000"/>
                </a:solidFill>
                <a:latin typeface="Arial Black" pitchFamily="34" charset="0"/>
                <a:cs typeface="Times New Roman" pitchFamily="18" charset="0"/>
              </a:rPr>
              <a:t>»</a:t>
            </a:r>
          </a:p>
          <a:p>
            <a:pPr marL="0" indent="0" algn="just">
              <a:spcBef>
                <a:spcPts val="0"/>
              </a:spcBef>
              <a:buNone/>
            </a:pPr>
            <a:endParaRPr lang="ru-RU" altLang="ru-RU" sz="1900" b="1" kern="0" dirty="0" smtClean="0">
              <a:solidFill>
                <a:srgbClr val="C00000"/>
              </a:solidFill>
              <a:latin typeface="Arial Black" pitchFamily="34" charset="0"/>
              <a:cs typeface="Times New Roman" pitchFamily="18" charset="0"/>
            </a:endParaRPr>
          </a:p>
          <a:p>
            <a:pPr marL="0" indent="0" algn="just">
              <a:spcBef>
                <a:spcPts val="0"/>
              </a:spcBef>
              <a:buNone/>
            </a:pPr>
            <a:r>
              <a:rPr lang="ru-RU" sz="1700" b="1" kern="0" dirty="0" smtClean="0">
                <a:solidFill>
                  <a:srgbClr val="FF0000"/>
                </a:solidFill>
                <a:latin typeface="Arial Black" pitchFamily="34" charset="0"/>
                <a:cs typeface="Times New Roman" pitchFamily="18" charset="0"/>
              </a:rPr>
              <a:t>Пункт 18</a:t>
            </a:r>
          </a:p>
          <a:p>
            <a:pPr marL="0" indent="0" algn="just">
              <a:lnSpc>
                <a:spcPct val="110000"/>
              </a:lnSpc>
              <a:spcBef>
                <a:spcPts val="0"/>
              </a:spcBef>
              <a:buNone/>
            </a:pPr>
            <a:r>
              <a:rPr lang="ru-RU" sz="1700" dirty="0">
                <a:latin typeface="Arial Black" pitchFamily="34" charset="0"/>
              </a:rPr>
              <a:t>	</a:t>
            </a:r>
            <a:r>
              <a:rPr lang="ru-RU" sz="1700" b="1" dirty="0" smtClean="0">
                <a:latin typeface="Arial Black" pitchFamily="34" charset="0"/>
              </a:rPr>
              <a:t>Информация</a:t>
            </a:r>
            <a:r>
              <a:rPr lang="ru-RU" sz="1700" b="1" dirty="0">
                <a:latin typeface="Arial Black" pitchFamily="34" charset="0"/>
              </a:rPr>
              <a:t>, указанная </a:t>
            </a:r>
            <a:r>
              <a:rPr lang="ru-RU" sz="1700" b="1" dirty="0" smtClean="0">
                <a:latin typeface="Arial Black" pitchFamily="34" charset="0"/>
              </a:rPr>
              <a:t>в пунктах 3-15 настоящих Правил, размещается на официальном сайте </a:t>
            </a:r>
            <a:r>
              <a:rPr lang="ru-RU" sz="1700" b="1" u="sng" dirty="0" smtClean="0">
                <a:solidFill>
                  <a:srgbClr val="00B050"/>
                </a:solidFill>
                <a:latin typeface="Arial Black" pitchFamily="34" charset="0"/>
              </a:rPr>
              <a:t>в текстовой</a:t>
            </a:r>
            <a:r>
              <a:rPr lang="en-US" sz="1700" b="1" dirty="0">
                <a:solidFill>
                  <a:srgbClr val="00B050"/>
                </a:solidFill>
                <a:latin typeface="Arial Black" pitchFamily="34" charset="0"/>
              </a:rPr>
              <a:t> </a:t>
            </a:r>
            <a:r>
              <a:rPr lang="ru-RU" sz="1700" b="1" dirty="0" smtClean="0">
                <a:solidFill>
                  <a:srgbClr val="00B050"/>
                </a:solidFill>
                <a:latin typeface="Arial Black" pitchFamily="34" charset="0"/>
              </a:rPr>
              <a:t>и (или) </a:t>
            </a:r>
            <a:r>
              <a:rPr lang="ru-RU" sz="1700" b="1" u="sng" dirty="0" smtClean="0">
                <a:solidFill>
                  <a:srgbClr val="00B050"/>
                </a:solidFill>
                <a:latin typeface="Arial Black" pitchFamily="34" charset="0"/>
              </a:rPr>
              <a:t>табличной</a:t>
            </a:r>
            <a:r>
              <a:rPr lang="ru-RU" sz="1700" b="1" dirty="0" smtClean="0">
                <a:solidFill>
                  <a:srgbClr val="00B050"/>
                </a:solidFill>
                <a:latin typeface="Arial Black" pitchFamily="34" charset="0"/>
              </a:rPr>
              <a:t> формах,</a:t>
            </a:r>
            <a:r>
              <a:rPr lang="ru-RU" sz="1700" dirty="0" smtClean="0">
                <a:solidFill>
                  <a:srgbClr val="00B050"/>
                </a:solidFill>
                <a:latin typeface="Arial Black" pitchFamily="34" charset="0"/>
              </a:rPr>
              <a:t> </a:t>
            </a:r>
            <a:r>
              <a:rPr lang="ru-RU" sz="1700" b="1" dirty="0" smtClean="0">
                <a:latin typeface="Arial Black" pitchFamily="34" charset="0"/>
              </a:rPr>
              <a:t>а также </a:t>
            </a:r>
            <a:r>
              <a:rPr lang="ru-RU" sz="1700" b="1" dirty="0" smtClean="0">
                <a:solidFill>
                  <a:srgbClr val="00B050"/>
                </a:solidFill>
                <a:latin typeface="Arial Black" pitchFamily="34" charset="0"/>
              </a:rPr>
              <a:t>в </a:t>
            </a:r>
            <a:r>
              <a:rPr lang="ru-RU" sz="1700" b="1" u="sng" dirty="0" smtClean="0">
                <a:solidFill>
                  <a:srgbClr val="00B050"/>
                </a:solidFill>
                <a:latin typeface="Arial Black" pitchFamily="34" charset="0"/>
              </a:rPr>
              <a:t>форме копий документов, электронных документов, подписанных простой электронной подписью</a:t>
            </a:r>
            <a:r>
              <a:rPr lang="ru-RU" sz="1700" dirty="0" smtClean="0">
                <a:solidFill>
                  <a:srgbClr val="00B050"/>
                </a:solidFill>
                <a:latin typeface="Arial Black" pitchFamily="34" charset="0"/>
              </a:rPr>
              <a:t> </a:t>
            </a:r>
            <a:r>
              <a:rPr lang="ru-RU" sz="1700" b="1" dirty="0" smtClean="0">
                <a:latin typeface="Arial Black" pitchFamily="34" charset="0"/>
              </a:rPr>
              <a:t>в соответствии с Федеральным законом «Об электронной подписи»</a:t>
            </a:r>
            <a:r>
              <a:rPr lang="ru-RU" sz="1700" dirty="0" smtClean="0">
                <a:latin typeface="Arial Black" pitchFamily="34" charset="0"/>
              </a:rPr>
              <a:t> </a:t>
            </a:r>
            <a:r>
              <a:rPr lang="ru-RU" sz="1700" b="1" dirty="0" smtClean="0">
                <a:solidFill>
                  <a:srgbClr val="00B050"/>
                </a:solidFill>
                <a:latin typeface="Arial Black" pitchFamily="34" charset="0"/>
              </a:rPr>
              <a:t>(</a:t>
            </a:r>
            <a:r>
              <a:rPr lang="ru-RU" sz="1700" b="1" u="sng" dirty="0" smtClean="0">
                <a:solidFill>
                  <a:srgbClr val="00B050"/>
                </a:solidFill>
                <a:latin typeface="Arial Black" pitchFamily="34" charset="0"/>
              </a:rPr>
              <a:t>в части документов, самостоятельно разрабатываемых и утверждаемых образовательной организацией</a:t>
            </a:r>
            <a:r>
              <a:rPr lang="ru-RU" sz="1700" b="1" dirty="0" smtClean="0">
                <a:solidFill>
                  <a:srgbClr val="00B050"/>
                </a:solidFill>
                <a:latin typeface="Arial Black" pitchFamily="34" charset="0"/>
              </a:rPr>
              <a:t>)</a:t>
            </a:r>
            <a:r>
              <a:rPr lang="ru-RU" sz="1700" dirty="0" smtClean="0">
                <a:solidFill>
                  <a:srgbClr val="00B050"/>
                </a:solidFill>
                <a:latin typeface="Arial Black" pitchFamily="34" charset="0"/>
              </a:rPr>
              <a:t>,</a:t>
            </a:r>
            <a:r>
              <a:rPr lang="en-US" sz="1700" dirty="0" smtClean="0">
                <a:solidFill>
                  <a:srgbClr val="00B050"/>
                </a:solidFill>
                <a:latin typeface="Arial Black" pitchFamily="34" charset="0"/>
              </a:rPr>
              <a:t> </a:t>
            </a:r>
            <a:r>
              <a:rPr lang="ru-RU" sz="1700" b="1" dirty="0" smtClean="0">
                <a:latin typeface="Arial Black" pitchFamily="34" charset="0"/>
              </a:rPr>
              <a:t>в соответствии с требованиями</a:t>
            </a:r>
            <a:r>
              <a:rPr lang="ru-RU" sz="1700" dirty="0" smtClean="0">
                <a:latin typeface="Arial Black" pitchFamily="34" charset="0"/>
              </a:rPr>
              <a:t>  </a:t>
            </a:r>
            <a:r>
              <a:rPr lang="ru-RU" sz="1700" b="1" dirty="0" smtClean="0">
                <a:latin typeface="Arial Black" pitchFamily="34" charset="0"/>
              </a:rPr>
              <a:t>к структуре официального сайта и формату представления информации, установленными Федеральной службой по надзору в сфере образования и науки. </a:t>
            </a:r>
            <a:endParaRPr lang="ru-RU" sz="1700" b="1" dirty="0">
              <a:solidFill>
                <a:srgbClr val="C00000"/>
              </a:solidFill>
              <a:latin typeface="Arial Black" pitchFamily="34"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47" y="0"/>
            <a:ext cx="1076003" cy="1086349"/>
          </a:xfrm>
          <a:prstGeom prst="rect">
            <a:avLst/>
          </a:prstGeom>
        </p:spPr>
      </p:pic>
    </p:spTree>
    <p:extLst>
      <p:ext uri="{BB962C8B-B14F-4D97-AF65-F5344CB8AC3E}">
        <p14:creationId xmlns:p14="http://schemas.microsoft.com/office/powerpoint/2010/main" val="2661502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11424" y="260648"/>
            <a:ext cx="10670976" cy="6336703"/>
          </a:xfrm>
        </p:spPr>
        <p:txBody>
          <a:bodyPr>
            <a:normAutofit fontScale="25000" lnSpcReduction="20000"/>
          </a:bodyPr>
          <a:lstStyle/>
          <a:p>
            <a:pPr marL="0" indent="0" algn="just">
              <a:buNone/>
            </a:pPr>
            <a:r>
              <a:rPr lang="ru-RU" dirty="0" smtClean="0">
                <a:latin typeface="Times New Roman" panose="02020603050405020304" pitchFamily="18" charset="0"/>
                <a:cs typeface="Times New Roman" panose="02020603050405020304" pitchFamily="18" charset="0"/>
              </a:rPr>
              <a:t>	</a:t>
            </a:r>
          </a:p>
          <a:p>
            <a:pPr marL="0" indent="0" algn="just">
              <a:buNone/>
            </a:pPr>
            <a:r>
              <a:rPr lang="ru-RU" altLang="ru-RU" sz="2400" kern="0" dirty="0">
                <a:solidFill>
                  <a:srgbClr val="000000"/>
                </a:solidFill>
                <a:latin typeface="Times New Roman" panose="02020603050405020304" pitchFamily="18" charset="0"/>
                <a:ea typeface="+mj-ea"/>
                <a:cs typeface="Times New Roman" panose="02020603050405020304" pitchFamily="18" charset="0"/>
              </a:rPr>
              <a:t>	</a:t>
            </a:r>
            <a:endParaRPr lang="ru-RU" altLang="ru-RU" sz="2400" kern="0" dirty="0" smtClean="0">
              <a:solidFill>
                <a:srgbClr val="000000"/>
              </a:solidFill>
              <a:latin typeface="Times New Roman" panose="02020603050405020304" pitchFamily="18" charset="0"/>
              <a:ea typeface="+mj-ea"/>
              <a:cs typeface="Times New Roman" panose="02020603050405020304" pitchFamily="18" charset="0"/>
            </a:endParaRPr>
          </a:p>
          <a:p>
            <a:pPr marL="0" indent="0" algn="just">
              <a:buNone/>
            </a:pPr>
            <a:r>
              <a:rPr lang="ru-RU" altLang="ru-RU" sz="2400" b="1" kern="0" dirty="0">
                <a:solidFill>
                  <a:srgbClr val="000000"/>
                </a:solidFill>
                <a:latin typeface="Times New Roman" panose="02020603050405020304" pitchFamily="18" charset="0"/>
                <a:ea typeface="+mj-ea"/>
                <a:cs typeface="Times New Roman" panose="02020603050405020304" pitchFamily="18" charset="0"/>
              </a:rPr>
              <a:t>	</a:t>
            </a:r>
            <a:endParaRPr lang="ru-RU" altLang="ru-RU" sz="2400" b="1" kern="0" dirty="0" smtClean="0">
              <a:solidFill>
                <a:srgbClr val="000000"/>
              </a:solidFill>
              <a:latin typeface="Times New Roman" panose="02020603050405020304" pitchFamily="18" charset="0"/>
              <a:ea typeface="+mj-ea"/>
              <a:cs typeface="Times New Roman" panose="02020603050405020304" pitchFamily="18" charset="0"/>
            </a:endParaRPr>
          </a:p>
          <a:p>
            <a:pPr marL="0" lvl="0" indent="0" algn="just">
              <a:lnSpc>
                <a:spcPct val="120000"/>
              </a:lnSpc>
              <a:buNone/>
            </a:pPr>
            <a:r>
              <a:rPr lang="ru-RU" altLang="ru-RU" sz="8800" b="1" kern="0" dirty="0" smtClean="0">
                <a:latin typeface="Times New Roman" pitchFamily="18" charset="0"/>
                <a:ea typeface="+mj-ea"/>
                <a:cs typeface="Times New Roman" pitchFamily="18" charset="0"/>
              </a:rPr>
              <a:t>           </a:t>
            </a:r>
            <a:r>
              <a:rPr lang="ru-RU" altLang="ru-RU" sz="8800" b="1" kern="0" dirty="0" smtClean="0">
                <a:solidFill>
                  <a:srgbClr val="00B050"/>
                </a:solidFill>
                <a:latin typeface="Times New Roman" pitchFamily="18" charset="0"/>
                <a:ea typeface="+mj-ea"/>
                <a:cs typeface="Times New Roman" pitchFamily="18" charset="0"/>
              </a:rPr>
              <a:t>  </a:t>
            </a:r>
            <a:r>
              <a:rPr lang="ru-RU" altLang="ru-RU" sz="8000" b="1" kern="0" dirty="0" smtClean="0">
                <a:latin typeface="Arial Black" pitchFamily="34" charset="0"/>
                <a:ea typeface="+mj-ea"/>
                <a:cs typeface="Times New Roman" pitchFamily="18" charset="0"/>
              </a:rPr>
              <a:t>Приказ Федеральной службы по надзору в сфере образования         и науки </a:t>
            </a:r>
            <a:r>
              <a:rPr lang="ru-RU" altLang="ru-RU" sz="8000" b="1" kern="0" dirty="0" smtClean="0">
                <a:solidFill>
                  <a:srgbClr val="FF0000"/>
                </a:solidFill>
                <a:latin typeface="Arial Black" pitchFamily="34" charset="0"/>
                <a:ea typeface="+mj-ea"/>
                <a:cs typeface="Times New Roman" pitchFamily="18" charset="0"/>
              </a:rPr>
              <a:t>от 4 августа 2023 года № 1493 </a:t>
            </a:r>
            <a:r>
              <a:rPr lang="ru-RU" altLang="ru-RU" sz="8000" b="1" kern="0" dirty="0" smtClean="0">
                <a:latin typeface="Arial Black" pitchFamily="34" charset="0"/>
                <a:ea typeface="+mj-ea"/>
                <a:cs typeface="Times New Roman" pitchFamily="18" charset="0"/>
              </a:rPr>
              <a:t>«Об утверждении </a:t>
            </a:r>
            <a:r>
              <a:rPr lang="ru-RU" altLang="ru-RU" sz="8000" b="1" kern="0" dirty="0" smtClean="0">
                <a:solidFill>
                  <a:srgbClr val="00B050"/>
                </a:solidFill>
                <a:latin typeface="Arial Black" pitchFamily="34" charset="0"/>
                <a:ea typeface="+mj-ea"/>
                <a:cs typeface="Times New Roman" pitchFamily="18" charset="0"/>
              </a:rPr>
              <a:t>требований            к структуре</a:t>
            </a:r>
            <a:r>
              <a:rPr lang="ru-RU" altLang="ru-RU" sz="8000" b="1" kern="0" dirty="0" smtClean="0">
                <a:latin typeface="Arial Black" pitchFamily="34" charset="0"/>
                <a:ea typeface="+mj-ea"/>
                <a:cs typeface="Times New Roman" pitchFamily="18" charset="0"/>
              </a:rPr>
              <a:t> официального сайта образовательной организации                  в информационно-телекоммуникационной сети «Интернет» и </a:t>
            </a:r>
            <a:r>
              <a:rPr lang="ru-RU" altLang="ru-RU" sz="8000" b="1" kern="0" dirty="0" smtClean="0">
                <a:solidFill>
                  <a:srgbClr val="00B050"/>
                </a:solidFill>
                <a:latin typeface="Arial Black" pitchFamily="34" charset="0"/>
                <a:ea typeface="+mj-ea"/>
                <a:cs typeface="Times New Roman" pitchFamily="18" charset="0"/>
              </a:rPr>
              <a:t>формату представления </a:t>
            </a:r>
            <a:r>
              <a:rPr lang="ru-RU" altLang="ru-RU" sz="8000" b="1" kern="0" dirty="0">
                <a:solidFill>
                  <a:srgbClr val="00B050"/>
                </a:solidFill>
                <a:latin typeface="Arial Black" pitchFamily="34" charset="0"/>
                <a:ea typeface="+mj-ea"/>
                <a:cs typeface="Times New Roman" pitchFamily="18" charset="0"/>
              </a:rPr>
              <a:t>и</a:t>
            </a:r>
            <a:r>
              <a:rPr lang="ru-RU" altLang="ru-RU" sz="8000" b="1" kern="0" dirty="0" smtClean="0">
                <a:solidFill>
                  <a:srgbClr val="00B050"/>
                </a:solidFill>
                <a:latin typeface="Arial Black" pitchFamily="34" charset="0"/>
                <a:ea typeface="+mj-ea"/>
                <a:cs typeface="Times New Roman" pitchFamily="18" charset="0"/>
              </a:rPr>
              <a:t>нформации</a:t>
            </a:r>
            <a:r>
              <a:rPr lang="ru-RU" altLang="ru-RU" sz="8000" b="1" kern="0" dirty="0" smtClean="0">
                <a:latin typeface="Arial Black" pitchFamily="34" charset="0"/>
                <a:ea typeface="+mj-ea"/>
                <a:cs typeface="Times New Roman" pitchFamily="18" charset="0"/>
              </a:rPr>
              <a:t>» </a:t>
            </a:r>
            <a:r>
              <a:rPr lang="ru-RU" altLang="ru-RU" sz="8000" b="1" kern="0" dirty="0" smtClean="0">
                <a:solidFill>
                  <a:srgbClr val="FF0000"/>
                </a:solidFill>
                <a:latin typeface="Arial Black" pitchFamily="34" charset="0"/>
                <a:ea typeface="+mj-ea"/>
                <a:cs typeface="Times New Roman" pitchFamily="18" charset="0"/>
              </a:rPr>
              <a:t>(с 01.09.2024</a:t>
            </a:r>
            <a:r>
              <a:rPr lang="ru-RU" altLang="ru-RU" sz="8000" b="1" kern="0" dirty="0">
                <a:solidFill>
                  <a:srgbClr val="FF0000"/>
                </a:solidFill>
                <a:latin typeface="Arial Black" pitchFamily="34" charset="0"/>
                <a:ea typeface="+mj-ea"/>
                <a:cs typeface="Times New Roman" pitchFamily="18" charset="0"/>
              </a:rPr>
              <a:t> </a:t>
            </a:r>
            <a:r>
              <a:rPr lang="ru-RU" altLang="ru-RU" sz="8000" b="1" kern="0" dirty="0" smtClean="0">
                <a:solidFill>
                  <a:srgbClr val="FF0000"/>
                </a:solidFill>
                <a:latin typeface="Arial Black" pitchFamily="34" charset="0"/>
                <a:ea typeface="+mj-ea"/>
                <a:cs typeface="Times New Roman" pitchFamily="18" charset="0"/>
              </a:rPr>
              <a:t>по 01.03.2028) </a:t>
            </a:r>
            <a:r>
              <a:rPr lang="ru-RU" altLang="ru-RU" sz="8000" kern="0" dirty="0" smtClean="0">
                <a:latin typeface="Arial Black" pitchFamily="34" charset="0"/>
                <a:ea typeface="+mj-ea"/>
                <a:cs typeface="Times New Roman" pitchFamily="18" charset="0"/>
              </a:rPr>
              <a:t>(далее – Требования № 1493). </a:t>
            </a:r>
          </a:p>
          <a:p>
            <a:pPr marL="0" lvl="0" indent="0" algn="just">
              <a:lnSpc>
                <a:spcPct val="120000"/>
              </a:lnSpc>
              <a:buNone/>
            </a:pPr>
            <a:r>
              <a:rPr lang="ru-RU" altLang="ru-RU" sz="8000" i="1" kern="0" dirty="0" smtClean="0">
                <a:solidFill>
                  <a:srgbClr val="FF0000"/>
                </a:solidFill>
                <a:latin typeface="Arial Black" pitchFamily="34" charset="0"/>
                <a:ea typeface="+mj-ea"/>
                <a:cs typeface="Times New Roman" pitchFamily="18" charset="0"/>
              </a:rPr>
              <a:t/>
            </a:r>
            <a:br>
              <a:rPr lang="ru-RU" altLang="ru-RU" sz="8000" i="1" kern="0" dirty="0" smtClean="0">
                <a:solidFill>
                  <a:srgbClr val="FF0000"/>
                </a:solidFill>
                <a:latin typeface="Arial Black" pitchFamily="34" charset="0"/>
                <a:ea typeface="+mj-ea"/>
                <a:cs typeface="Times New Roman" pitchFamily="18" charset="0"/>
              </a:rPr>
            </a:br>
            <a:r>
              <a:rPr lang="ru-RU" altLang="ru-RU" sz="8000" i="1" kern="0" dirty="0" smtClean="0">
                <a:solidFill>
                  <a:srgbClr val="000000"/>
                </a:solidFill>
                <a:latin typeface="Times New Roman" pitchFamily="18" charset="0"/>
                <a:ea typeface="+mj-ea"/>
                <a:cs typeface="Times New Roman" pitchFamily="18" charset="0"/>
              </a:rPr>
              <a:t> 	</a:t>
            </a:r>
            <a:r>
              <a:rPr lang="ru-RU" altLang="ru-RU" sz="8000" b="1" kern="0" dirty="0">
                <a:latin typeface="Arial Black" pitchFamily="34" charset="0"/>
                <a:cs typeface="Times New Roman" pitchFamily="18" charset="0"/>
              </a:rPr>
              <a:t>П</a:t>
            </a:r>
            <a:r>
              <a:rPr lang="ru-RU" altLang="ru-RU" sz="8000" b="1" kern="0" dirty="0" smtClean="0">
                <a:latin typeface="Arial Black" pitchFamily="34" charset="0"/>
                <a:cs typeface="Times New Roman" pitchFamily="18" charset="0"/>
              </a:rPr>
              <a:t>остановление </a:t>
            </a:r>
            <a:r>
              <a:rPr lang="ru-RU" altLang="ru-RU" sz="8000" b="1" kern="0" dirty="0">
                <a:latin typeface="Arial Black" pitchFamily="34" charset="0"/>
                <a:cs typeface="Times New Roman" pitchFamily="18" charset="0"/>
              </a:rPr>
              <a:t>Правительства РФ </a:t>
            </a:r>
            <a:r>
              <a:rPr lang="ru-RU" altLang="ru-RU" sz="8000" b="1" kern="0" dirty="0">
                <a:solidFill>
                  <a:srgbClr val="FF0000"/>
                </a:solidFill>
                <a:latin typeface="Arial Black" pitchFamily="34" charset="0"/>
                <a:cs typeface="Times New Roman" pitchFamily="18" charset="0"/>
              </a:rPr>
              <a:t>от 20.10.2021 г. № 1802</a:t>
            </a:r>
            <a:r>
              <a:rPr lang="ru-RU" altLang="ru-RU" sz="8000" b="1" kern="0" dirty="0">
                <a:latin typeface="Arial Black" pitchFamily="34" charset="0"/>
                <a:cs typeface="Times New Roman" pitchFamily="18" charset="0"/>
              </a:rPr>
              <a:t> «Об утверждении </a:t>
            </a:r>
            <a:r>
              <a:rPr lang="ru-RU" altLang="ru-RU" sz="8000" b="1" kern="0" dirty="0">
                <a:solidFill>
                  <a:srgbClr val="00B050"/>
                </a:solidFill>
                <a:latin typeface="Arial Black" pitchFamily="34" charset="0"/>
                <a:cs typeface="Times New Roman" pitchFamily="18" charset="0"/>
              </a:rPr>
              <a:t>Правил размещения</a:t>
            </a:r>
            <a:r>
              <a:rPr lang="ru-RU" altLang="ru-RU" sz="8000" b="1" kern="0" dirty="0">
                <a:latin typeface="Arial Black" pitchFamily="34" charset="0"/>
                <a:cs typeface="Times New Roman" pitchFamily="18" charset="0"/>
              </a:rPr>
              <a:t> на официальном сайте образовательной организации в информационно-телекоммуникационной сети «Интернет» </a:t>
            </a:r>
            <a:r>
              <a:rPr lang="ru-RU" altLang="ru-RU" sz="8000" b="1" kern="0" dirty="0">
                <a:solidFill>
                  <a:srgbClr val="00B050"/>
                </a:solidFill>
                <a:latin typeface="Arial Black" pitchFamily="34" charset="0"/>
                <a:cs typeface="Times New Roman" pitchFamily="18" charset="0"/>
              </a:rPr>
              <a:t>и обновления информации </a:t>
            </a:r>
            <a:r>
              <a:rPr lang="ru-RU" altLang="ru-RU" sz="8000" b="1" kern="0" dirty="0">
                <a:latin typeface="Arial Black" pitchFamily="34" charset="0"/>
                <a:cs typeface="Times New Roman" pitchFamily="18" charset="0"/>
              </a:rPr>
              <a:t>об образовательной организации, а также о признании утратившими силу некоторых актов и отдельных положений некоторых актов Правительства Российской Федерации</a:t>
            </a:r>
            <a:r>
              <a:rPr lang="ru-RU" altLang="ru-RU" sz="8000" b="1" kern="0" dirty="0" smtClean="0">
                <a:latin typeface="Arial Black" pitchFamily="34" charset="0"/>
                <a:cs typeface="Times New Roman" pitchFamily="18" charset="0"/>
              </a:rPr>
              <a:t>» </a:t>
            </a:r>
            <a:r>
              <a:rPr lang="ru-RU" altLang="ru-RU" sz="8000" b="1" kern="0" dirty="0" smtClean="0">
                <a:solidFill>
                  <a:srgbClr val="FF0000"/>
                </a:solidFill>
                <a:latin typeface="Arial Black" pitchFamily="34" charset="0"/>
                <a:cs typeface="Times New Roman" pitchFamily="18" charset="0"/>
              </a:rPr>
              <a:t>(с 01.03.2022 по 01.03.2028 года). </a:t>
            </a:r>
            <a:r>
              <a:rPr lang="ru-RU" altLang="ru-RU" sz="8000" kern="0" dirty="0" smtClean="0">
                <a:latin typeface="Times New Roman" pitchFamily="18" charset="0"/>
                <a:cs typeface="Times New Roman" pitchFamily="18" charset="0"/>
              </a:rPr>
              <a:t>Пользователю официального сайта должна предоставляться наглядная информация о структуре официального сайта, включающая в себя ссылку на официальный сайт Министерства просвещения Российской Федерации в сети «Интернет» (пункт 17).</a:t>
            </a:r>
            <a:endParaRPr lang="ru-RU" altLang="ru-RU" sz="8000" kern="0" dirty="0">
              <a:latin typeface="Times New Roman" pitchFamily="18" charset="0"/>
              <a:cs typeface="Times New Roman" pitchFamily="18" charset="0"/>
            </a:endParaRPr>
          </a:p>
          <a:p>
            <a:pPr marL="0" indent="0" algn="just">
              <a:spcAft>
                <a:spcPts val="0"/>
              </a:spcAft>
              <a:buNone/>
            </a:pPr>
            <a:endParaRPr lang="ru-RU" altLang="ru-RU" sz="8800" i="1" kern="0" dirty="0" smtClean="0">
              <a:solidFill>
                <a:srgbClr val="000000"/>
              </a:solidFill>
              <a:latin typeface="Times New Roman" pitchFamily="18" charset="0"/>
              <a:ea typeface="+mj-ea"/>
              <a:cs typeface="Times New Roman" pitchFamily="18" charset="0"/>
            </a:endParaRPr>
          </a:p>
          <a:p>
            <a:pPr marL="0" indent="0" algn="just">
              <a:buNone/>
            </a:pPr>
            <a:endParaRPr lang="ru-RU" altLang="ru-RU" sz="7200" b="1" kern="0" dirty="0">
              <a:solidFill>
                <a:srgbClr val="000000"/>
              </a:solidFill>
              <a:latin typeface="Times New Roman" pitchFamily="18" charset="0"/>
              <a:ea typeface="+mj-ea"/>
              <a:cs typeface="Times New Roman" pitchFamily="18" charset="0"/>
            </a:endParaRPr>
          </a:p>
          <a:p>
            <a:pPr marL="0" indent="0" algn="just">
              <a:buNone/>
            </a:pPr>
            <a:r>
              <a:rPr lang="ru-RU" altLang="ru-RU" sz="7200" b="1" kern="0" dirty="0">
                <a:solidFill>
                  <a:srgbClr val="000000"/>
                </a:solidFill>
                <a:latin typeface="Times New Roman" pitchFamily="18" charset="0"/>
                <a:ea typeface="+mj-ea"/>
                <a:cs typeface="Times New Roman" pitchFamily="18" charset="0"/>
              </a:rPr>
              <a:t>	</a:t>
            </a:r>
            <a:endParaRPr lang="ru-RU" altLang="ru-RU" sz="7200" b="1" kern="0" dirty="0" smtClean="0">
              <a:solidFill>
                <a:srgbClr val="000000"/>
              </a:solidFill>
              <a:latin typeface="Times New Roman" pitchFamily="18" charset="0"/>
              <a:ea typeface="+mj-ea"/>
              <a:cs typeface="Times New Roman" pitchFamily="18" charset="0"/>
            </a:endParaRPr>
          </a:p>
          <a:p>
            <a:pPr marL="0" indent="0" algn="just">
              <a:buNone/>
            </a:pPr>
            <a:r>
              <a:rPr lang="ru-RU" altLang="ru-RU" sz="7200" b="1" kern="0" dirty="0">
                <a:solidFill>
                  <a:srgbClr val="000000"/>
                </a:solidFill>
                <a:latin typeface="Times New Roman" pitchFamily="18" charset="0"/>
                <a:ea typeface="+mj-ea"/>
                <a:cs typeface="Times New Roman" pitchFamily="18" charset="0"/>
              </a:rPr>
              <a:t>	</a:t>
            </a:r>
            <a:endParaRPr lang="ru-RU" sz="72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808259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6" y="116632"/>
            <a:ext cx="10225136" cy="856283"/>
          </a:xfrm>
        </p:spPr>
        <p:txBody>
          <a:bodyPr>
            <a:normAutofit fontScale="90000"/>
          </a:bodyPr>
          <a:lstStyle/>
          <a:p>
            <a:pPr lvl="0">
              <a:spcBef>
                <a:spcPts val="0"/>
              </a:spcBef>
              <a:defRPr/>
            </a:pP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a:solidFill>
                  <a:srgbClr val="0000FF"/>
                </a:solidFill>
                <a:latin typeface="Times New Roman" pitchFamily="18" charset="0"/>
                <a:ea typeface="+mn-ea"/>
                <a:cs typeface="+mn-cs"/>
              </a:rPr>
              <a:t/>
            </a:r>
            <a:br>
              <a:rPr lang="ru-RU" altLang="ru-RU" sz="2400" b="1" u="sng" kern="0" dirty="0">
                <a:solidFill>
                  <a:srgbClr val="0000FF"/>
                </a:solidFill>
                <a:latin typeface="Times New Roman" pitchFamily="18" charset="0"/>
                <a:ea typeface="+mn-ea"/>
                <a:cs typeface="+mn-cs"/>
              </a:rPr>
            </a:br>
            <a:endParaRPr lang="ru-RU" sz="22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23392" y="260648"/>
            <a:ext cx="11233248" cy="6480719"/>
          </a:xfrm>
        </p:spPr>
        <p:txBody>
          <a:bodyPr>
            <a:noAutofit/>
          </a:bodyPr>
          <a:lstStyle/>
          <a:p>
            <a:pPr indent="0" algn="ctr">
              <a:spcAft>
                <a:spcPts val="0"/>
              </a:spcAft>
              <a:buNone/>
            </a:pPr>
            <a:r>
              <a:rPr lang="ru-RU" sz="2400" b="1" dirty="0" smtClean="0">
                <a:solidFill>
                  <a:srgbClr val="C00000"/>
                </a:solidFill>
                <a:latin typeface="Arial Black" pitchFamily="34" charset="0"/>
                <a:ea typeface="Times New Roman"/>
                <a:cs typeface="Times New Roman" panose="02020603050405020304" pitchFamily="18" charset="0"/>
              </a:rPr>
              <a:t>Раздел</a:t>
            </a:r>
            <a:r>
              <a:rPr lang="en-US" sz="2400" b="1" dirty="0" smtClean="0">
                <a:solidFill>
                  <a:srgbClr val="C00000"/>
                </a:solidFill>
                <a:latin typeface="Arial Black" pitchFamily="34" charset="0"/>
                <a:ea typeface="Times New Roman"/>
                <a:cs typeface="Times New Roman" panose="02020603050405020304" pitchFamily="18" charset="0"/>
              </a:rPr>
              <a:t> </a:t>
            </a:r>
            <a:r>
              <a:rPr lang="ru-RU" sz="2400" b="1" dirty="0" smtClean="0">
                <a:solidFill>
                  <a:srgbClr val="C00000"/>
                </a:solidFill>
                <a:latin typeface="Arial Black" pitchFamily="34" charset="0"/>
                <a:ea typeface="Times New Roman"/>
                <a:cs typeface="Times New Roman" panose="02020603050405020304" pitchFamily="18" charset="0"/>
              </a:rPr>
              <a:t>«Сведения </a:t>
            </a:r>
            <a:r>
              <a:rPr lang="ru-RU" sz="2400" b="1" dirty="0">
                <a:solidFill>
                  <a:srgbClr val="C00000"/>
                </a:solidFill>
                <a:latin typeface="Arial Black" pitchFamily="34" charset="0"/>
                <a:ea typeface="Times New Roman"/>
                <a:cs typeface="Times New Roman" panose="02020603050405020304" pitchFamily="18" charset="0"/>
              </a:rPr>
              <a:t>об образовательной </a:t>
            </a:r>
            <a:r>
              <a:rPr lang="ru-RU" sz="2400" b="1" dirty="0" smtClean="0">
                <a:solidFill>
                  <a:srgbClr val="C00000"/>
                </a:solidFill>
                <a:latin typeface="Arial Black" pitchFamily="34" charset="0"/>
                <a:ea typeface="Times New Roman"/>
                <a:cs typeface="Times New Roman" panose="02020603050405020304" pitchFamily="18" charset="0"/>
              </a:rPr>
              <a:t>организации» </a:t>
            </a:r>
          </a:p>
          <a:p>
            <a:pPr indent="0" algn="ctr">
              <a:spcAft>
                <a:spcPts val="0"/>
              </a:spcAft>
              <a:buNone/>
            </a:pPr>
            <a:r>
              <a:rPr lang="ru-RU" sz="2400" b="1" dirty="0" smtClean="0">
                <a:solidFill>
                  <a:srgbClr val="C00000"/>
                </a:solidFill>
                <a:latin typeface="Arial Black" pitchFamily="34" charset="0"/>
                <a:ea typeface="Times New Roman"/>
                <a:cs typeface="Times New Roman" panose="02020603050405020304" pitchFamily="18" charset="0"/>
              </a:rPr>
              <a:t>(пункт 1 Требований № 1493)</a:t>
            </a:r>
            <a:r>
              <a:rPr lang="ru-RU" sz="2400" dirty="0" smtClean="0">
                <a:solidFill>
                  <a:srgbClr val="C00000"/>
                </a:solidFill>
                <a:latin typeface="Arial Black" pitchFamily="34" charset="0"/>
                <a:ea typeface="Times New Roman"/>
                <a:cs typeface="Times New Roman" panose="02020603050405020304" pitchFamily="18" charset="0"/>
              </a:rPr>
              <a:t> </a:t>
            </a:r>
          </a:p>
          <a:p>
            <a:pPr marL="0" indent="0" algn="just">
              <a:spcBef>
                <a:spcPts val="0"/>
              </a:spcBef>
              <a:buNone/>
            </a:pPr>
            <a:r>
              <a:rPr lang="ru-RU" sz="1600" dirty="0" smtClean="0">
                <a:latin typeface="Times New Roman" panose="02020603050405020304" pitchFamily="18" charset="0"/>
                <a:ea typeface="Times New Roman"/>
                <a:cs typeface="Times New Roman" panose="02020603050405020304" pitchFamily="18" charset="0"/>
              </a:rPr>
              <a:t>	</a:t>
            </a:r>
          </a:p>
          <a:p>
            <a:pPr marL="0" indent="0" algn="just">
              <a:spcBef>
                <a:spcPts val="0"/>
              </a:spcBef>
              <a:buNone/>
            </a:pPr>
            <a:r>
              <a:rPr lang="ru-RU" sz="1600" b="1" dirty="0">
                <a:solidFill>
                  <a:srgbClr val="FF0000"/>
                </a:solidFill>
                <a:latin typeface="Times New Roman" panose="02020603050405020304" pitchFamily="18" charset="0"/>
                <a:ea typeface="Times New Roman"/>
                <a:cs typeface="Times New Roman" panose="02020603050405020304" pitchFamily="18" charset="0"/>
              </a:rPr>
              <a:t>	</a:t>
            </a:r>
            <a:r>
              <a:rPr lang="ru-RU" sz="1400" b="1" dirty="0" smtClean="0">
                <a:solidFill>
                  <a:srgbClr val="FF0000"/>
                </a:solidFill>
                <a:latin typeface="Arial Black" pitchFamily="34" charset="0"/>
                <a:ea typeface="Times New Roman"/>
                <a:cs typeface="Times New Roman" panose="02020603050405020304" pitchFamily="18" charset="0"/>
              </a:rPr>
              <a:t>1.</a:t>
            </a:r>
            <a:r>
              <a:rPr lang="ru-RU" sz="1400" dirty="0" smtClean="0">
                <a:latin typeface="Arial Black" pitchFamily="34" charset="0"/>
                <a:ea typeface="Times New Roman"/>
                <a:cs typeface="Times New Roman" panose="02020603050405020304" pitchFamily="18" charset="0"/>
              </a:rPr>
              <a:t> Информация </a:t>
            </a:r>
            <a:r>
              <a:rPr lang="ru-RU" sz="1400" dirty="0">
                <a:latin typeface="Arial Black" pitchFamily="34" charset="0"/>
                <a:ea typeface="Times New Roman"/>
                <a:cs typeface="Times New Roman" panose="02020603050405020304" pitchFamily="18" charset="0"/>
              </a:rPr>
              <a:t>в </a:t>
            </a:r>
            <a:r>
              <a:rPr lang="ru-RU" sz="1400" dirty="0" smtClean="0">
                <a:latin typeface="Arial Black" pitchFamily="34" charset="0"/>
                <a:ea typeface="Times New Roman"/>
                <a:cs typeface="Times New Roman" panose="02020603050405020304" pitchFamily="18" charset="0"/>
              </a:rPr>
              <a:t>разделе </a:t>
            </a:r>
            <a:r>
              <a:rPr lang="ru-RU" sz="1400" dirty="0">
                <a:latin typeface="Arial Black" pitchFamily="34" charset="0"/>
                <a:ea typeface="Times New Roman"/>
                <a:cs typeface="Times New Roman" panose="02020603050405020304" pitchFamily="18" charset="0"/>
              </a:rPr>
              <a:t>представляется в виде набора </a:t>
            </a:r>
            <a:r>
              <a:rPr lang="ru-RU" sz="1400" dirty="0" smtClean="0">
                <a:latin typeface="Arial Black" pitchFamily="34" charset="0"/>
                <a:ea typeface="Times New Roman"/>
                <a:cs typeface="Times New Roman" panose="02020603050405020304" pitchFamily="18" charset="0"/>
              </a:rPr>
              <a:t>страниц, </a:t>
            </a:r>
            <a:r>
              <a:rPr lang="ru-RU" sz="1400" dirty="0">
                <a:latin typeface="Arial Black" pitchFamily="34" charset="0"/>
                <a:ea typeface="Times New Roman"/>
                <a:cs typeface="Times New Roman" panose="02020603050405020304" pitchFamily="18" charset="0"/>
              </a:rPr>
              <a:t>и (или) иерархического </a:t>
            </a:r>
            <a:r>
              <a:rPr lang="ru-RU" sz="1400" dirty="0" smtClean="0">
                <a:latin typeface="Arial Black" pitchFamily="34" charset="0"/>
                <a:ea typeface="Times New Roman"/>
                <a:cs typeface="Times New Roman" panose="02020603050405020304" pitchFamily="18" charset="0"/>
              </a:rPr>
              <a:t>списка, </a:t>
            </a:r>
            <a:r>
              <a:rPr lang="ru-RU" sz="1400" dirty="0">
                <a:latin typeface="Arial Black" pitchFamily="34" charset="0"/>
                <a:ea typeface="Times New Roman"/>
                <a:cs typeface="Times New Roman" panose="02020603050405020304" pitchFamily="18" charset="0"/>
              </a:rPr>
              <a:t>и (или) ссылок на другие разделы </a:t>
            </a:r>
            <a:r>
              <a:rPr lang="ru-RU" sz="1400" dirty="0" smtClean="0">
                <a:latin typeface="Arial Black" pitchFamily="34" charset="0"/>
                <a:ea typeface="Times New Roman"/>
                <a:cs typeface="Times New Roman" panose="02020603050405020304" pitchFamily="18" charset="0"/>
              </a:rPr>
              <a:t>официального сайта образовательной организации (далее – Сайт). Информация </a:t>
            </a:r>
            <a:r>
              <a:rPr lang="ru-RU" sz="1400" dirty="0">
                <a:latin typeface="Arial Black" pitchFamily="34" charset="0"/>
                <a:ea typeface="Times New Roman"/>
                <a:cs typeface="Times New Roman" panose="02020603050405020304" pitchFamily="18" charset="0"/>
              </a:rPr>
              <a:t>должна иметь общий механизм навигации по всем страницам </a:t>
            </a:r>
            <a:r>
              <a:rPr lang="ru-RU" sz="1400" dirty="0" smtClean="0">
                <a:latin typeface="Arial Black" pitchFamily="34" charset="0"/>
                <a:ea typeface="Times New Roman"/>
                <a:cs typeface="Times New Roman" panose="02020603050405020304" pitchFamily="18" charset="0"/>
              </a:rPr>
              <a:t>раздела</a:t>
            </a:r>
            <a:r>
              <a:rPr lang="ru-RU" sz="1400" dirty="0">
                <a:latin typeface="Arial Black" pitchFamily="34" charset="0"/>
                <a:ea typeface="Times New Roman"/>
                <a:cs typeface="Times New Roman" panose="02020603050405020304" pitchFamily="18" charset="0"/>
              </a:rPr>
              <a:t>. Механизм навигации должен быть представлен на каждой странице </a:t>
            </a:r>
            <a:r>
              <a:rPr lang="ru-RU" sz="1400" dirty="0" smtClean="0">
                <a:latin typeface="Arial Black" pitchFamily="34" charset="0"/>
                <a:ea typeface="Times New Roman"/>
                <a:cs typeface="Times New Roman" panose="02020603050405020304" pitchFamily="18" charset="0"/>
              </a:rPr>
              <a:t>раздела.</a:t>
            </a:r>
          </a:p>
          <a:p>
            <a:pPr marL="0" indent="0" algn="just">
              <a:spcBef>
                <a:spcPts val="0"/>
              </a:spcBef>
              <a:buNone/>
            </a:pPr>
            <a:r>
              <a:rPr lang="ru-RU" sz="1400" dirty="0" smtClean="0">
                <a:latin typeface="Arial Black" pitchFamily="34" charset="0"/>
                <a:ea typeface="Times New Roman"/>
                <a:cs typeface="Times New Roman" panose="02020603050405020304" pitchFamily="18" charset="0"/>
              </a:rPr>
              <a:t>	</a:t>
            </a:r>
            <a:r>
              <a:rPr lang="ru-RU" sz="1400" b="1" dirty="0" smtClean="0">
                <a:solidFill>
                  <a:srgbClr val="FF0000"/>
                </a:solidFill>
                <a:latin typeface="Arial Black" pitchFamily="34" charset="0"/>
                <a:ea typeface="Times New Roman"/>
                <a:cs typeface="Times New Roman" panose="02020603050405020304" pitchFamily="18" charset="0"/>
              </a:rPr>
              <a:t>2.</a:t>
            </a:r>
            <a:r>
              <a:rPr lang="ru-RU" sz="1400" dirty="0" smtClean="0">
                <a:latin typeface="Arial Black" pitchFamily="34" charset="0"/>
                <a:ea typeface="Times New Roman"/>
                <a:cs typeface="Times New Roman" panose="02020603050405020304" pitchFamily="18" charset="0"/>
              </a:rPr>
              <a:t> Доступ </a:t>
            </a:r>
            <a:r>
              <a:rPr lang="ru-RU" sz="1400" dirty="0">
                <a:latin typeface="Arial Black" pitchFamily="34" charset="0"/>
                <a:ea typeface="Times New Roman"/>
                <a:cs typeface="Times New Roman" panose="02020603050405020304" pitchFamily="18" charset="0"/>
              </a:rPr>
              <a:t>к </a:t>
            </a:r>
            <a:r>
              <a:rPr lang="ru-RU" sz="1400" dirty="0" smtClean="0">
                <a:latin typeface="Arial Black" pitchFamily="34" charset="0"/>
                <a:ea typeface="Times New Roman"/>
                <a:cs typeface="Times New Roman" panose="02020603050405020304" pitchFamily="18" charset="0"/>
              </a:rPr>
              <a:t>разделу </a:t>
            </a:r>
            <a:r>
              <a:rPr lang="ru-RU" sz="1400" dirty="0">
                <a:latin typeface="Arial Black" pitchFamily="34" charset="0"/>
                <a:ea typeface="Times New Roman"/>
                <a:cs typeface="Times New Roman" panose="02020603050405020304" pitchFamily="18" charset="0"/>
              </a:rPr>
              <a:t>должен осуществляться с главной (основной) страницы Сайта, а также из основного навигационного меню Сайта</a:t>
            </a:r>
            <a:r>
              <a:rPr lang="ru-RU" sz="1400" dirty="0" smtClean="0">
                <a:latin typeface="Arial Black" pitchFamily="34" charset="0"/>
                <a:ea typeface="Times New Roman"/>
                <a:cs typeface="Times New Roman" panose="02020603050405020304" pitchFamily="18" charset="0"/>
              </a:rPr>
              <a:t>.</a:t>
            </a:r>
          </a:p>
          <a:p>
            <a:pPr marL="0" lvl="0" indent="0" algn="just">
              <a:spcBef>
                <a:spcPts val="0"/>
              </a:spcBef>
              <a:buNone/>
            </a:pPr>
            <a:r>
              <a:rPr lang="ru-RU" sz="1400" dirty="0" smtClean="0">
                <a:latin typeface="Arial Black" pitchFamily="34" charset="0"/>
                <a:ea typeface="Times New Roman"/>
                <a:cs typeface="Times New Roman" panose="02020603050405020304" pitchFamily="18" charset="0"/>
              </a:rPr>
              <a:t>	</a:t>
            </a:r>
            <a:r>
              <a:rPr lang="ru-RU" sz="1400" b="1" dirty="0" smtClean="0">
                <a:solidFill>
                  <a:srgbClr val="FF0000"/>
                </a:solidFill>
                <a:latin typeface="Arial Black" pitchFamily="34" charset="0"/>
                <a:ea typeface="Times New Roman"/>
                <a:cs typeface="Times New Roman" panose="02020603050405020304" pitchFamily="18" charset="0"/>
              </a:rPr>
              <a:t>3.</a:t>
            </a:r>
            <a:r>
              <a:rPr lang="ru-RU" sz="1400" dirty="0" smtClean="0">
                <a:latin typeface="Arial Black" pitchFamily="34" charset="0"/>
                <a:ea typeface="Times New Roman"/>
                <a:cs typeface="Times New Roman" panose="02020603050405020304" pitchFamily="18" charset="0"/>
              </a:rPr>
              <a:t> Страницы раздела должны быть доступны в информационно-телекоммуникационной сети «Интернет» (далее - сеть «Интернет») без дополнительной регистрации, </a:t>
            </a:r>
            <a:r>
              <a:rPr lang="ru-RU" sz="1400" dirty="0" smtClean="0">
                <a:solidFill>
                  <a:srgbClr val="00B050"/>
                </a:solidFill>
                <a:latin typeface="Arial Black" pitchFamily="34" charset="0"/>
                <a:ea typeface="Times New Roman"/>
                <a:cs typeface="Times New Roman" panose="02020603050405020304" pitchFamily="18" charset="0"/>
              </a:rPr>
              <a:t>содержать информацию и копии документов, указанные в пунктах 7 – 20</a:t>
            </a:r>
            <a:r>
              <a:rPr lang="ru-RU" altLang="ru-RU" sz="1400" b="1" kern="0" dirty="0">
                <a:solidFill>
                  <a:srgbClr val="00B050"/>
                </a:solidFill>
                <a:latin typeface="Arial Black" pitchFamily="34" charset="0"/>
                <a:cs typeface="Times New Roman" pitchFamily="18" charset="0"/>
              </a:rPr>
              <a:t> </a:t>
            </a:r>
            <a:r>
              <a:rPr lang="ru-RU" altLang="ru-RU" sz="1400" kern="0" dirty="0" smtClean="0">
                <a:solidFill>
                  <a:srgbClr val="00B050"/>
                </a:solidFill>
                <a:latin typeface="Arial Black" pitchFamily="34" charset="0"/>
                <a:cs typeface="Times New Roman" pitchFamily="18" charset="0"/>
              </a:rPr>
              <a:t>приказа </a:t>
            </a:r>
            <a:r>
              <a:rPr lang="ru-RU" altLang="ru-RU" sz="1400" kern="0" dirty="0">
                <a:latin typeface="Arial Black" pitchFamily="34" charset="0"/>
                <a:cs typeface="Times New Roman" pitchFamily="18" charset="0"/>
              </a:rPr>
              <a:t>Федеральной службы по надзору в сфере образования и науки от 4 августа 2023 </a:t>
            </a:r>
            <a:r>
              <a:rPr lang="ru-RU" altLang="ru-RU" sz="1400" kern="0" dirty="0" smtClean="0">
                <a:latin typeface="Arial Black" pitchFamily="34" charset="0"/>
                <a:cs typeface="Times New Roman" pitchFamily="18" charset="0"/>
              </a:rPr>
              <a:t>года</a:t>
            </a:r>
            <a:r>
              <a:rPr lang="en-US" altLang="ru-RU" sz="1400" kern="0" dirty="0">
                <a:solidFill>
                  <a:prstClr val="black"/>
                </a:solidFill>
                <a:latin typeface="Arial Black" pitchFamily="34" charset="0"/>
                <a:cs typeface="Times New Roman" pitchFamily="18" charset="0"/>
              </a:rPr>
              <a:t> </a:t>
            </a:r>
            <a:r>
              <a:rPr lang="ru-RU" altLang="ru-RU" sz="1400" b="1" kern="0" dirty="0" smtClean="0">
                <a:solidFill>
                  <a:srgbClr val="FF0000"/>
                </a:solidFill>
                <a:latin typeface="Arial Black" pitchFamily="34" charset="0"/>
                <a:cs typeface="Times New Roman" pitchFamily="18" charset="0"/>
              </a:rPr>
              <a:t>№ </a:t>
            </a:r>
            <a:r>
              <a:rPr lang="ru-RU" altLang="ru-RU" sz="1400" b="1" kern="0" dirty="0">
                <a:solidFill>
                  <a:srgbClr val="FF0000"/>
                </a:solidFill>
                <a:latin typeface="Arial Black" pitchFamily="34" charset="0"/>
                <a:cs typeface="Times New Roman" pitchFamily="18" charset="0"/>
              </a:rPr>
              <a:t>1493 </a:t>
            </a:r>
            <a:r>
              <a:rPr lang="ru-RU" altLang="ru-RU" sz="1400" kern="0" dirty="0">
                <a:solidFill>
                  <a:prstClr val="black"/>
                </a:solidFill>
                <a:latin typeface="Arial Black" pitchFamily="34" charset="0"/>
                <a:cs typeface="Times New Roman" pitchFamily="18" charset="0"/>
              </a:rPr>
              <a:t>«Об утверждении требований к структуре официального сайта образовательной </a:t>
            </a:r>
            <a:r>
              <a:rPr lang="ru-RU" altLang="ru-RU" sz="1400" kern="0" dirty="0" smtClean="0">
                <a:solidFill>
                  <a:prstClr val="black"/>
                </a:solidFill>
                <a:latin typeface="Arial Black" pitchFamily="34" charset="0"/>
                <a:cs typeface="Times New Roman" pitchFamily="18" charset="0"/>
              </a:rPr>
              <a:t>организации</a:t>
            </a:r>
            <a:r>
              <a:rPr lang="en-US" altLang="ru-RU" sz="1400" kern="0" dirty="0" smtClean="0">
                <a:solidFill>
                  <a:prstClr val="black"/>
                </a:solidFill>
                <a:latin typeface="Arial Black" pitchFamily="34" charset="0"/>
                <a:cs typeface="Times New Roman" pitchFamily="18" charset="0"/>
              </a:rPr>
              <a:t> </a:t>
            </a:r>
            <a:r>
              <a:rPr lang="ru-RU" altLang="ru-RU" sz="1400" kern="0" dirty="0" smtClean="0">
                <a:solidFill>
                  <a:prstClr val="black"/>
                </a:solidFill>
                <a:latin typeface="Arial Black" pitchFamily="34" charset="0"/>
                <a:cs typeface="Times New Roman" pitchFamily="18" charset="0"/>
              </a:rPr>
              <a:t>в </a:t>
            </a:r>
            <a:r>
              <a:rPr lang="ru-RU" altLang="ru-RU" sz="1400" kern="0" dirty="0">
                <a:solidFill>
                  <a:prstClr val="black"/>
                </a:solidFill>
                <a:latin typeface="Arial Black" pitchFamily="34" charset="0"/>
                <a:cs typeface="Times New Roman" pitchFamily="18" charset="0"/>
              </a:rPr>
              <a:t>информационно-телекоммуникационной сети «Интернет» и формату представления информации</a:t>
            </a:r>
            <a:r>
              <a:rPr lang="ru-RU" altLang="ru-RU" sz="1400" kern="0" dirty="0" smtClean="0">
                <a:solidFill>
                  <a:prstClr val="black"/>
                </a:solidFill>
                <a:latin typeface="Arial Black" pitchFamily="34" charset="0"/>
                <a:cs typeface="Times New Roman" pitchFamily="18" charset="0"/>
              </a:rPr>
              <a:t>», а также доступные для посетителей Сайта ссылки на файлы, содержащие информацию о назначении данных файлов.</a:t>
            </a:r>
            <a:r>
              <a:rPr lang="ru-RU" sz="1400" dirty="0" smtClean="0">
                <a:latin typeface="Arial Black" pitchFamily="34" charset="0"/>
                <a:ea typeface="Times New Roman"/>
                <a:cs typeface="Times New Roman" panose="02020603050405020304" pitchFamily="18" charset="0"/>
              </a:rPr>
              <a:t> </a:t>
            </a:r>
            <a:endParaRPr lang="ru-RU" sz="1400" dirty="0">
              <a:solidFill>
                <a:prstClr val="black"/>
              </a:solidFill>
              <a:latin typeface="Arial Black" pitchFamily="34" charset="0"/>
              <a:ea typeface="Times New Roman"/>
              <a:cs typeface="Times New Roman" panose="02020603050405020304" pitchFamily="18" charset="0"/>
            </a:endParaRPr>
          </a:p>
          <a:p>
            <a:pPr marL="0" lvl="0" indent="0" algn="just">
              <a:spcBef>
                <a:spcPts val="0"/>
              </a:spcBef>
              <a:buNone/>
            </a:pPr>
            <a:r>
              <a:rPr lang="ru-RU" sz="1400" dirty="0" smtClean="0">
                <a:latin typeface="Arial Black" pitchFamily="34" charset="0"/>
                <a:ea typeface="Times New Roman"/>
                <a:cs typeface="Times New Roman" panose="02020603050405020304" pitchFamily="18" charset="0"/>
              </a:rPr>
              <a:t>	</a:t>
            </a:r>
            <a:r>
              <a:rPr lang="ru-RU" sz="1400" b="1" dirty="0" smtClean="0">
                <a:solidFill>
                  <a:srgbClr val="FF0000"/>
                </a:solidFill>
                <a:latin typeface="Arial Black" pitchFamily="34" charset="0"/>
                <a:ea typeface="Times New Roman"/>
                <a:cs typeface="Times New Roman" panose="02020603050405020304" pitchFamily="18" charset="0"/>
              </a:rPr>
              <a:t>4.</a:t>
            </a:r>
            <a:r>
              <a:rPr lang="ru-RU" sz="1400" dirty="0" smtClean="0">
                <a:latin typeface="Arial Black" pitchFamily="34" charset="0"/>
                <a:ea typeface="Times New Roman"/>
                <a:cs typeface="Times New Roman" panose="02020603050405020304" pitchFamily="18" charset="0"/>
              </a:rPr>
              <a:t> В разделе </a:t>
            </a:r>
            <a:r>
              <a:rPr lang="ru-RU" sz="1400" b="1" dirty="0" smtClean="0">
                <a:solidFill>
                  <a:srgbClr val="00B050"/>
                </a:solidFill>
                <a:latin typeface="Arial Black" pitchFamily="34" charset="0"/>
                <a:ea typeface="Times New Roman"/>
                <a:cs typeface="Times New Roman" panose="02020603050405020304" pitchFamily="18" charset="0"/>
              </a:rPr>
              <a:t>допускается публикация иной информации</a:t>
            </a:r>
            <a:r>
              <a:rPr lang="ru-RU" sz="1400" dirty="0" smtClean="0">
                <a:latin typeface="Arial Black" pitchFamily="34" charset="0"/>
                <a:ea typeface="Times New Roman"/>
                <a:cs typeface="Times New Roman" panose="02020603050405020304" pitchFamily="18" charset="0"/>
              </a:rPr>
              <a:t>, которая размещается, </a:t>
            </a:r>
            <a:r>
              <a:rPr lang="ru-RU" sz="1400" b="1" dirty="0" smtClean="0">
                <a:solidFill>
                  <a:srgbClr val="00B050"/>
                </a:solidFill>
                <a:latin typeface="Arial Black" pitchFamily="34" charset="0"/>
                <a:ea typeface="Times New Roman"/>
                <a:cs typeface="Times New Roman" panose="02020603050405020304" pitchFamily="18" charset="0"/>
              </a:rPr>
              <a:t>опубликовывается</a:t>
            </a:r>
            <a:r>
              <a:rPr lang="ru-RU" sz="1400" dirty="0" smtClean="0">
                <a:solidFill>
                  <a:srgbClr val="00B050"/>
                </a:solidFill>
                <a:latin typeface="Arial Black" pitchFamily="34" charset="0"/>
                <a:ea typeface="Times New Roman"/>
                <a:cs typeface="Times New Roman" panose="02020603050405020304" pitchFamily="18" charset="0"/>
              </a:rPr>
              <a:t> </a:t>
            </a:r>
            <a:r>
              <a:rPr lang="ru-RU" sz="1400" b="1" dirty="0" smtClean="0">
                <a:solidFill>
                  <a:srgbClr val="00B050"/>
                </a:solidFill>
                <a:latin typeface="Arial Black" pitchFamily="34" charset="0"/>
                <a:ea typeface="Times New Roman"/>
                <a:cs typeface="Times New Roman" panose="02020603050405020304" pitchFamily="18" charset="0"/>
              </a:rPr>
              <a:t>по решению образовательной организации</a:t>
            </a:r>
            <a:r>
              <a:rPr lang="ru-RU" sz="1400" dirty="0" smtClean="0">
                <a:solidFill>
                  <a:srgbClr val="00B050"/>
                </a:solidFill>
                <a:latin typeface="Arial Black" pitchFamily="34" charset="0"/>
                <a:ea typeface="Times New Roman"/>
                <a:cs typeface="Times New Roman" panose="02020603050405020304" pitchFamily="18" charset="0"/>
              </a:rPr>
              <a:t> </a:t>
            </a:r>
            <a:r>
              <a:rPr lang="ru-RU" sz="1400" b="1" dirty="0" smtClean="0">
                <a:solidFill>
                  <a:srgbClr val="FF0000"/>
                </a:solidFill>
                <a:latin typeface="Arial Black" pitchFamily="34" charset="0"/>
                <a:ea typeface="Times New Roman"/>
                <a:cs typeface="Times New Roman" panose="02020603050405020304" pitchFamily="18" charset="0"/>
              </a:rPr>
              <a:t>и (или) размещение</a:t>
            </a:r>
            <a:r>
              <a:rPr lang="ru-RU" sz="1400" dirty="0" smtClean="0">
                <a:solidFill>
                  <a:srgbClr val="00B050"/>
                </a:solidFill>
                <a:latin typeface="Arial Black" pitchFamily="34" charset="0"/>
                <a:ea typeface="Times New Roman"/>
                <a:cs typeface="Times New Roman" panose="02020603050405020304" pitchFamily="18" charset="0"/>
              </a:rPr>
              <a:t>, </a:t>
            </a:r>
            <a:r>
              <a:rPr lang="ru-RU" sz="1400" b="1" dirty="0" smtClean="0">
                <a:solidFill>
                  <a:srgbClr val="00B050"/>
                </a:solidFill>
                <a:latin typeface="Arial Black" pitchFamily="34" charset="0"/>
                <a:ea typeface="Times New Roman"/>
                <a:cs typeface="Times New Roman" panose="02020603050405020304" pitchFamily="18" charset="0"/>
              </a:rPr>
              <a:t>опубликование которой является обязательным в соответствии с законодательством Российской Федерации.</a:t>
            </a:r>
          </a:p>
          <a:p>
            <a:pPr marL="0" lvl="0" indent="0" algn="just" eaLnBrk="0" fontAlgn="base" hangingPunct="0">
              <a:spcBef>
                <a:spcPts val="0"/>
              </a:spcBef>
              <a:buNone/>
            </a:pPr>
            <a:endParaRPr lang="ru-RU" sz="1400" b="1" dirty="0" smtClean="0">
              <a:solidFill>
                <a:srgbClr val="00B050"/>
              </a:solidFill>
              <a:latin typeface="Arial Black" pitchFamily="34" charset="0"/>
              <a:ea typeface="Times New Roman"/>
              <a:cs typeface="Times New Roman" panose="02020603050405020304" pitchFamily="18" charset="0"/>
            </a:endParaRPr>
          </a:p>
          <a:p>
            <a:pPr marL="0" lvl="0" indent="0" algn="just" eaLnBrk="0" fontAlgn="base" hangingPunct="0">
              <a:spcBef>
                <a:spcPts val="0"/>
              </a:spcBef>
              <a:buNone/>
            </a:pPr>
            <a:r>
              <a:rPr lang="ru-RU" sz="1400" b="1" dirty="0">
                <a:solidFill>
                  <a:srgbClr val="00B050"/>
                </a:solidFill>
                <a:latin typeface="Arial Black" pitchFamily="34" charset="0"/>
                <a:ea typeface="Times New Roman"/>
                <a:cs typeface="Times New Roman" panose="02020603050405020304" pitchFamily="18" charset="0"/>
              </a:rPr>
              <a:t>	</a:t>
            </a:r>
            <a:r>
              <a:rPr lang="ru-RU" sz="1400" b="1" i="1" dirty="0" smtClean="0">
                <a:solidFill>
                  <a:srgbClr val="FF0000"/>
                </a:solidFill>
                <a:latin typeface="Arial Black" pitchFamily="34" charset="0"/>
                <a:ea typeface="Times New Roman"/>
                <a:cs typeface="Times New Roman" panose="02020603050405020304" pitchFamily="18" charset="0"/>
              </a:rPr>
              <a:t>Электронные </a:t>
            </a:r>
            <a:r>
              <a:rPr lang="ru-RU" sz="1400" b="1" i="1" dirty="0">
                <a:solidFill>
                  <a:srgbClr val="FF0000"/>
                </a:solidFill>
                <a:latin typeface="Arial Black" pitchFamily="34" charset="0"/>
                <a:ea typeface="Times New Roman"/>
                <a:cs typeface="Times New Roman" panose="02020603050405020304" pitchFamily="18" charset="0"/>
              </a:rPr>
              <a:t>документы, подписанные электронной подписью, должны соответствовать условиям статьи 6 Федерального закона от 6 апреля 2011 г. </a:t>
            </a:r>
            <a:r>
              <a:rPr lang="ru-RU" sz="1400" b="1" i="1" dirty="0" smtClean="0">
                <a:solidFill>
                  <a:srgbClr val="FF0000"/>
                </a:solidFill>
                <a:latin typeface="Arial Black" pitchFamily="34" charset="0"/>
                <a:ea typeface="Times New Roman"/>
                <a:cs typeface="Times New Roman" panose="02020603050405020304" pitchFamily="18" charset="0"/>
              </a:rPr>
              <a:t>№ </a:t>
            </a:r>
            <a:r>
              <a:rPr lang="ru-RU" sz="1400" b="1" i="1" dirty="0">
                <a:solidFill>
                  <a:srgbClr val="FF0000"/>
                </a:solidFill>
                <a:latin typeface="Arial Black" pitchFamily="34" charset="0"/>
                <a:ea typeface="Times New Roman"/>
                <a:cs typeface="Times New Roman" panose="02020603050405020304" pitchFamily="18" charset="0"/>
              </a:rPr>
              <a:t>63-ФЗ «Об электронной подписи»  для их признания равнозначными документам на бумажном носителе, подписанным собственноручной </a:t>
            </a:r>
            <a:r>
              <a:rPr lang="ru-RU" sz="1400" b="1" i="1" dirty="0" smtClean="0">
                <a:solidFill>
                  <a:srgbClr val="FF0000"/>
                </a:solidFill>
                <a:latin typeface="Arial Black" pitchFamily="34" charset="0"/>
                <a:ea typeface="Times New Roman"/>
                <a:cs typeface="Times New Roman" panose="02020603050405020304" pitchFamily="18" charset="0"/>
              </a:rPr>
              <a:t>подписью.</a:t>
            </a:r>
          </a:p>
          <a:p>
            <a:pPr marL="0" indent="0" algn="just">
              <a:spcBef>
                <a:spcPts val="0"/>
              </a:spcBef>
              <a:buNone/>
            </a:pPr>
            <a:r>
              <a:rPr lang="ru-RU" sz="1400" b="1" kern="0" dirty="0">
                <a:solidFill>
                  <a:srgbClr val="FF0000"/>
                </a:solidFill>
                <a:latin typeface="Arial Black" pitchFamily="34" charset="0"/>
                <a:cs typeface="Times New Roman" pitchFamily="18" charset="0"/>
              </a:rPr>
              <a:t>	</a:t>
            </a:r>
            <a:endParaRPr lang="ru-RU" sz="1400" b="1" kern="0" dirty="0" smtClean="0">
              <a:solidFill>
                <a:srgbClr val="FF0000"/>
              </a:solidFill>
              <a:latin typeface="Arial Black" pitchFamily="34" charset="0"/>
              <a:cs typeface="Times New Roman" pitchFamily="18" charset="0"/>
            </a:endParaRPr>
          </a:p>
          <a:p>
            <a:pPr marL="0" indent="0" algn="just">
              <a:spcBef>
                <a:spcPts val="0"/>
              </a:spcBef>
              <a:buNone/>
            </a:pPr>
            <a:r>
              <a:rPr lang="ru-RU" sz="1400" b="1" kern="0" dirty="0">
                <a:solidFill>
                  <a:srgbClr val="FF0000"/>
                </a:solidFill>
                <a:latin typeface="Arial Black" pitchFamily="34" charset="0"/>
                <a:ea typeface="Times New Roman"/>
                <a:cs typeface="Times New Roman" pitchFamily="18" charset="0"/>
              </a:rPr>
              <a:t>	</a:t>
            </a:r>
            <a:endParaRPr lang="ru-RU" altLang="ru-RU" sz="1400" b="1" kern="0" dirty="0">
              <a:solidFill>
                <a:srgbClr val="0070C0"/>
              </a:solidFill>
              <a:latin typeface="Arial Black" pitchFamily="34" charset="0"/>
              <a:cs typeface="Times New Roman" panose="02020603050405020304" pitchFamily="18" charset="0"/>
            </a:endParaRPr>
          </a:p>
        </p:txBody>
      </p:sp>
      <p:sp>
        <p:nvSpPr>
          <p:cNvPr id="4" name="Прямоугольник 3"/>
          <p:cNvSpPr/>
          <p:nvPr/>
        </p:nvSpPr>
        <p:spPr>
          <a:xfrm flipV="1">
            <a:off x="839416" y="116632"/>
            <a:ext cx="11017224" cy="646331"/>
          </a:xfrm>
          <a:prstGeom prst="rect">
            <a:avLst/>
          </a:prstGeom>
        </p:spPr>
        <p:txBody>
          <a:bodyPr wrap="square">
            <a:spAutoFit/>
          </a:bodyPr>
          <a:lstStyle/>
          <a:p>
            <a:pPr algn="just">
              <a:tabLst>
                <a:tab pos="620395" algn="l"/>
                <a:tab pos="1391285" algn="l"/>
                <a:tab pos="2629535" algn="l"/>
                <a:tab pos="3773170" algn="l"/>
                <a:tab pos="4048760" algn="l"/>
                <a:tab pos="4690745" algn="l"/>
                <a:tab pos="5788660" algn="l"/>
              </a:tabLst>
            </a:pPr>
            <a:endParaRPr lang="ru-RU" dirty="0" smtClean="0">
              <a:solidFill>
                <a:prstClr val="black"/>
              </a:solidFill>
              <a:latin typeface="Times New Roman"/>
              <a:ea typeface="Times New Roman"/>
            </a:endParaRPr>
          </a:p>
          <a:p>
            <a:pPr algn="just">
              <a:tabLst>
                <a:tab pos="620395" algn="l"/>
                <a:tab pos="1391285" algn="l"/>
                <a:tab pos="2629535" algn="l"/>
                <a:tab pos="3773170" algn="l"/>
                <a:tab pos="4048760" algn="l"/>
                <a:tab pos="4690745" algn="l"/>
                <a:tab pos="5788660" algn="l"/>
              </a:tabLst>
            </a:pPr>
            <a:r>
              <a:rPr lang="ru-RU" dirty="0" smtClean="0">
                <a:solidFill>
                  <a:prstClr val="black"/>
                </a:solidFill>
                <a:latin typeface="Times New Roman"/>
                <a:ea typeface="Times New Roman"/>
              </a:rPr>
              <a:t>	</a:t>
            </a:r>
            <a:endParaRPr lang="ru-RU" dirty="0">
              <a:solidFill>
                <a:prstClr val="black"/>
              </a:solidFill>
              <a:latin typeface="Times New Roman"/>
              <a:ea typeface="Times New Roman"/>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40331842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0804" y="7750"/>
            <a:ext cx="10513168" cy="900970"/>
          </a:xfrm>
        </p:spPr>
        <p:txBody>
          <a:bodyPr>
            <a:normAutofit fontScale="90000"/>
          </a:bodyPr>
          <a:lstStyle/>
          <a:p>
            <a:pPr lvl="0">
              <a:spcBef>
                <a:spcPts val="0"/>
              </a:spcBef>
              <a:defRPr/>
            </a:pP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a:solidFill>
                  <a:srgbClr val="0000FF"/>
                </a:solidFill>
                <a:latin typeface="Times New Roman" pitchFamily="18" charset="0"/>
                <a:ea typeface="+mn-ea"/>
                <a:cs typeface="+mn-cs"/>
              </a:rPr>
              <a:t/>
            </a:r>
            <a:br>
              <a:rPr lang="ru-RU" altLang="ru-RU" sz="2400" b="1" u="sng" kern="0" dirty="0">
                <a:solidFill>
                  <a:srgbClr val="0000FF"/>
                </a:solidFill>
                <a:latin typeface="Times New Roman" pitchFamily="18" charset="0"/>
                <a:ea typeface="+mn-ea"/>
                <a:cs typeface="+mn-cs"/>
              </a:rPr>
            </a:br>
            <a:r>
              <a:rPr lang="ru-RU" altLang="ru-RU" sz="2700" b="1" kern="0" dirty="0" smtClean="0">
                <a:solidFill>
                  <a:srgbClr val="C00000"/>
                </a:solidFill>
                <a:latin typeface="Arial Black" pitchFamily="34" charset="0"/>
                <a:ea typeface="+mn-ea"/>
                <a:cs typeface="+mn-cs"/>
              </a:rPr>
              <a:t>Федеральный закон от 06.04.2011 г. № 63-ФЗ</a:t>
            </a:r>
            <a:br>
              <a:rPr lang="ru-RU" altLang="ru-RU" sz="2700" b="1" kern="0" dirty="0" smtClean="0">
                <a:solidFill>
                  <a:srgbClr val="C00000"/>
                </a:solidFill>
                <a:latin typeface="Arial Black" pitchFamily="34" charset="0"/>
                <a:ea typeface="+mn-ea"/>
                <a:cs typeface="+mn-cs"/>
              </a:rPr>
            </a:br>
            <a:r>
              <a:rPr lang="ru-RU" altLang="ru-RU" sz="2700" b="1" kern="0" dirty="0" smtClean="0">
                <a:solidFill>
                  <a:srgbClr val="C00000"/>
                </a:solidFill>
                <a:latin typeface="Arial Black" pitchFamily="34" charset="0"/>
                <a:ea typeface="+mn-ea"/>
                <a:cs typeface="+mn-cs"/>
              </a:rPr>
              <a:t> «Об электронной подписи»</a:t>
            </a:r>
            <a:br>
              <a:rPr lang="ru-RU" altLang="ru-RU" sz="2700" b="1" kern="0" dirty="0" smtClean="0">
                <a:solidFill>
                  <a:srgbClr val="C00000"/>
                </a:solidFill>
                <a:latin typeface="Arial Black" pitchFamily="34" charset="0"/>
                <a:ea typeface="+mn-ea"/>
                <a:cs typeface="+mn-cs"/>
              </a:rPr>
            </a:br>
            <a:r>
              <a:rPr lang="ru-RU" altLang="ru-RU" sz="2700" b="1" kern="0" dirty="0">
                <a:solidFill>
                  <a:srgbClr val="C00000"/>
                </a:solidFill>
                <a:latin typeface="Arial Black" pitchFamily="34" charset="0"/>
                <a:ea typeface="+mn-ea"/>
                <a:cs typeface="+mn-cs"/>
              </a:rPr>
              <a:t/>
            </a:r>
            <a:br>
              <a:rPr lang="ru-RU" altLang="ru-RU" sz="2700" b="1" kern="0" dirty="0">
                <a:solidFill>
                  <a:srgbClr val="C00000"/>
                </a:solidFill>
                <a:latin typeface="Arial Black" pitchFamily="34" charset="0"/>
                <a:ea typeface="+mn-ea"/>
                <a:cs typeface="+mn-cs"/>
              </a:rPr>
            </a:br>
            <a:endParaRPr lang="ru-RU" sz="2700" dirty="0">
              <a:solidFill>
                <a:srgbClr val="C00000"/>
              </a:solidFill>
              <a:latin typeface="Arial Black" pitchFamily="34" charset="0"/>
              <a:cs typeface="Times New Roman" panose="02020603050405020304" pitchFamily="18" charset="0"/>
            </a:endParaRPr>
          </a:p>
        </p:txBody>
      </p:sp>
      <p:sp>
        <p:nvSpPr>
          <p:cNvPr id="3" name="Объект 2"/>
          <p:cNvSpPr>
            <a:spLocks noGrp="1"/>
          </p:cNvSpPr>
          <p:nvPr>
            <p:ph idx="1"/>
          </p:nvPr>
        </p:nvSpPr>
        <p:spPr>
          <a:xfrm>
            <a:off x="839416" y="957291"/>
            <a:ext cx="10945216" cy="5879901"/>
          </a:xfrm>
        </p:spPr>
        <p:txBody>
          <a:bodyPr>
            <a:noAutofit/>
          </a:bodyPr>
          <a:lstStyle/>
          <a:p>
            <a:pPr marL="0" indent="0" algn="just">
              <a:spcBef>
                <a:spcPts val="0"/>
              </a:spcBef>
              <a:buNone/>
            </a:pPr>
            <a:r>
              <a:rPr lang="ru-RU" sz="1200" b="1" dirty="0" smtClean="0">
                <a:latin typeface="Arial Black" pitchFamily="34" charset="0"/>
                <a:cs typeface="Times New Roman" panose="02020603050405020304" pitchFamily="18" charset="0"/>
              </a:rPr>
              <a:t>Статья </a:t>
            </a:r>
            <a:r>
              <a:rPr lang="ru-RU" sz="1200" b="1" dirty="0">
                <a:latin typeface="Arial Black" pitchFamily="34" charset="0"/>
                <a:cs typeface="Times New Roman" panose="02020603050405020304" pitchFamily="18" charset="0"/>
              </a:rPr>
              <a:t>5. Виды электронных подписей</a:t>
            </a:r>
          </a:p>
          <a:p>
            <a:pPr marL="0" indent="0" algn="just">
              <a:spcBef>
                <a:spcPts val="0"/>
              </a:spcBef>
              <a:buNone/>
            </a:pPr>
            <a:r>
              <a:rPr lang="ru-RU" sz="1200" dirty="0" smtClean="0">
                <a:latin typeface="Arial Black" pitchFamily="34" charset="0"/>
                <a:cs typeface="Times New Roman" panose="02020603050405020304" pitchFamily="18" charset="0"/>
              </a:rPr>
              <a:t>	1</a:t>
            </a:r>
            <a:r>
              <a:rPr lang="ru-RU" sz="1200" dirty="0">
                <a:latin typeface="Arial Black" pitchFamily="34" charset="0"/>
                <a:cs typeface="Times New Roman" panose="02020603050405020304" pitchFamily="18" charset="0"/>
              </a:rPr>
              <a:t>. </a:t>
            </a:r>
            <a:r>
              <a:rPr lang="ru-RU" sz="1200" u="sng" dirty="0">
                <a:latin typeface="Arial Black" pitchFamily="34" charset="0"/>
                <a:cs typeface="Times New Roman" panose="02020603050405020304" pitchFamily="18" charset="0"/>
              </a:rPr>
              <a:t>Видами электронных подписей</a:t>
            </a:r>
            <a:r>
              <a:rPr lang="ru-RU" sz="1200" dirty="0">
                <a:latin typeface="Arial Black" pitchFamily="34" charset="0"/>
                <a:cs typeface="Times New Roman" panose="02020603050405020304" pitchFamily="18" charset="0"/>
              </a:rPr>
              <a:t>, отношения в области использования которых регулируются настоящим Федеральным законом, являются </a:t>
            </a:r>
            <a:r>
              <a:rPr lang="ru-RU" sz="1200" b="1" u="sng" dirty="0">
                <a:solidFill>
                  <a:srgbClr val="0070C0"/>
                </a:solidFill>
                <a:latin typeface="Arial Black" pitchFamily="34" charset="0"/>
                <a:cs typeface="Times New Roman" panose="02020603050405020304" pitchFamily="18" charset="0"/>
              </a:rPr>
              <a:t>простая электронная подпись</a:t>
            </a:r>
            <a:r>
              <a:rPr lang="ru-RU" sz="1200" b="1" dirty="0">
                <a:solidFill>
                  <a:srgbClr val="0070C0"/>
                </a:solidFill>
                <a:latin typeface="Arial Black" pitchFamily="34" charset="0"/>
                <a:cs typeface="Times New Roman" panose="02020603050405020304" pitchFamily="18" charset="0"/>
              </a:rPr>
              <a:t> </a:t>
            </a:r>
            <a:r>
              <a:rPr lang="ru-RU" sz="1200" dirty="0">
                <a:latin typeface="Arial Black" pitchFamily="34" charset="0"/>
                <a:cs typeface="Times New Roman" panose="02020603050405020304" pitchFamily="18" charset="0"/>
              </a:rPr>
              <a:t>и усиленная электронная подпись. Различаются усиленная неквалифицированная электронная подпись (далее - неквалифицированная электронная подпись) и усиленная квалифицированная электронная подпись (далее - квалифицированная электронная подпись).</a:t>
            </a:r>
          </a:p>
          <a:p>
            <a:pPr marL="0" indent="0" algn="just">
              <a:spcBef>
                <a:spcPts val="0"/>
              </a:spcBef>
              <a:buNone/>
            </a:pPr>
            <a:r>
              <a:rPr lang="ru-RU" sz="1200" dirty="0" smtClean="0">
                <a:latin typeface="Arial Black" pitchFamily="34" charset="0"/>
                <a:cs typeface="Times New Roman" panose="02020603050405020304" pitchFamily="18" charset="0"/>
              </a:rPr>
              <a:t>	2</a:t>
            </a:r>
            <a:r>
              <a:rPr lang="ru-RU" sz="1200" dirty="0">
                <a:latin typeface="Arial Black" pitchFamily="34" charset="0"/>
                <a:cs typeface="Times New Roman" panose="02020603050405020304" pitchFamily="18" charset="0"/>
              </a:rPr>
              <a:t>. </a:t>
            </a:r>
            <a:r>
              <a:rPr lang="ru-RU" sz="1200" b="1" i="1" u="sng" dirty="0">
                <a:solidFill>
                  <a:srgbClr val="0070C0"/>
                </a:solidFill>
                <a:latin typeface="Arial Black" pitchFamily="34" charset="0"/>
                <a:cs typeface="Times New Roman" panose="02020603050405020304" pitchFamily="18" charset="0"/>
              </a:rPr>
              <a:t>Простой электронной подписью является электронная подпись,</a:t>
            </a:r>
            <a:r>
              <a:rPr lang="ru-RU" sz="1200" b="1" i="1" dirty="0">
                <a:solidFill>
                  <a:srgbClr val="0070C0"/>
                </a:solidFill>
                <a:latin typeface="Arial Black" pitchFamily="34" charset="0"/>
                <a:cs typeface="Times New Roman" panose="02020603050405020304" pitchFamily="18" charset="0"/>
              </a:rPr>
              <a:t> </a:t>
            </a:r>
            <a:r>
              <a:rPr lang="ru-RU" sz="1200" dirty="0">
                <a:latin typeface="Arial Black" pitchFamily="34" charset="0"/>
                <a:cs typeface="Times New Roman" panose="02020603050405020304" pitchFamily="18" charset="0"/>
              </a:rPr>
              <a:t>которая </a:t>
            </a:r>
            <a:r>
              <a:rPr lang="ru-RU" sz="1200" u="sng" dirty="0">
                <a:latin typeface="Arial Black" pitchFamily="34" charset="0"/>
                <a:cs typeface="Times New Roman" panose="02020603050405020304" pitchFamily="18" charset="0"/>
              </a:rPr>
              <a:t>посредством использования кодов, паролей или иных средств подтверждает факт формирования электронной подписи определенным лицом.</a:t>
            </a:r>
          </a:p>
          <a:p>
            <a:pPr marL="0" indent="0" algn="just">
              <a:spcBef>
                <a:spcPts val="0"/>
              </a:spcBef>
              <a:buNone/>
            </a:pPr>
            <a:r>
              <a:rPr lang="ru-RU" sz="1200" b="1" kern="1800" dirty="0" smtClean="0">
                <a:solidFill>
                  <a:srgbClr val="000000"/>
                </a:solidFill>
                <a:latin typeface="Arial Black" pitchFamily="34" charset="0"/>
                <a:ea typeface="Times New Roman"/>
                <a:cs typeface="Times New Roman" panose="02020603050405020304" pitchFamily="18" charset="0"/>
              </a:rPr>
              <a:t>	</a:t>
            </a:r>
          </a:p>
          <a:p>
            <a:pPr marL="0" indent="0" algn="just">
              <a:spcBef>
                <a:spcPts val="0"/>
              </a:spcBef>
              <a:buNone/>
            </a:pPr>
            <a:r>
              <a:rPr lang="ru-RU" sz="1200" b="1" kern="1800" dirty="0" smtClean="0">
                <a:solidFill>
                  <a:srgbClr val="000000"/>
                </a:solidFill>
                <a:latin typeface="Arial Black" pitchFamily="34" charset="0"/>
                <a:ea typeface="Times New Roman"/>
                <a:cs typeface="Times New Roman" panose="02020603050405020304" pitchFamily="18" charset="0"/>
              </a:rPr>
              <a:t>Статья </a:t>
            </a:r>
            <a:r>
              <a:rPr lang="ru-RU" sz="1200" b="1" kern="1800" dirty="0">
                <a:solidFill>
                  <a:srgbClr val="000000"/>
                </a:solidFill>
                <a:latin typeface="Arial Black" pitchFamily="34" charset="0"/>
                <a:ea typeface="Times New Roman"/>
                <a:cs typeface="Times New Roman" panose="02020603050405020304" pitchFamily="18" charset="0"/>
              </a:rPr>
              <a:t>6. Условия признания электронных документов, подписанных электронной подписью, равнозначными документам на бумажном носителе, подписанным собственноручной </a:t>
            </a:r>
            <a:r>
              <a:rPr lang="ru-RU" sz="1200" b="1" kern="1800" dirty="0" smtClean="0">
                <a:solidFill>
                  <a:srgbClr val="000000"/>
                </a:solidFill>
                <a:latin typeface="Arial Black" pitchFamily="34" charset="0"/>
                <a:ea typeface="Times New Roman"/>
                <a:cs typeface="Times New Roman" panose="02020603050405020304" pitchFamily="18" charset="0"/>
              </a:rPr>
              <a:t>подписью</a:t>
            </a:r>
            <a:endParaRPr lang="ru-RU" sz="1200" dirty="0" smtClean="0">
              <a:latin typeface="Arial Black" pitchFamily="34" charset="0"/>
              <a:ea typeface="Times New Roman"/>
              <a:cs typeface="Times New Roman" panose="02020603050405020304" pitchFamily="18" charset="0"/>
            </a:endParaRPr>
          </a:p>
          <a:p>
            <a:pPr marL="0" indent="0" algn="just">
              <a:spcBef>
                <a:spcPts val="0"/>
              </a:spcBef>
              <a:buNone/>
            </a:pPr>
            <a:r>
              <a:rPr lang="ru-RU" sz="1200" dirty="0">
                <a:solidFill>
                  <a:srgbClr val="000000"/>
                </a:solidFill>
                <a:latin typeface="Arial Black" pitchFamily="34" charset="0"/>
                <a:ea typeface="Times New Roman"/>
                <a:cs typeface="Times New Roman" panose="02020603050405020304" pitchFamily="18" charset="0"/>
              </a:rPr>
              <a:t>	</a:t>
            </a:r>
            <a:r>
              <a:rPr lang="ru-RU" sz="1200" b="1" dirty="0" smtClean="0">
                <a:solidFill>
                  <a:srgbClr val="FF0000"/>
                </a:solidFill>
                <a:latin typeface="Arial Black" pitchFamily="34" charset="0"/>
                <a:ea typeface="Times New Roman"/>
                <a:cs typeface="Times New Roman" panose="02020603050405020304" pitchFamily="18" charset="0"/>
              </a:rPr>
              <a:t>Информация </a:t>
            </a:r>
            <a:r>
              <a:rPr lang="ru-RU" sz="1200" b="1" dirty="0">
                <a:solidFill>
                  <a:srgbClr val="FF0000"/>
                </a:solidFill>
                <a:latin typeface="Arial Black" pitchFamily="34" charset="0"/>
                <a:ea typeface="Times New Roman"/>
                <a:cs typeface="Times New Roman" panose="02020603050405020304" pitchFamily="18" charset="0"/>
              </a:rPr>
              <a:t>в электронной форме, </a:t>
            </a:r>
            <a:r>
              <a:rPr lang="ru-RU" sz="1200" dirty="0">
                <a:solidFill>
                  <a:srgbClr val="FF0000"/>
                </a:solidFill>
                <a:latin typeface="Arial Black" pitchFamily="34" charset="0"/>
                <a:ea typeface="Times New Roman"/>
                <a:cs typeface="Times New Roman" panose="02020603050405020304" pitchFamily="18" charset="0"/>
              </a:rPr>
              <a:t>подписанная </a:t>
            </a:r>
            <a:r>
              <a:rPr lang="ru-RU" sz="1200" b="1" u="sng" dirty="0">
                <a:solidFill>
                  <a:srgbClr val="FF0000"/>
                </a:solidFill>
                <a:latin typeface="Arial Black" pitchFamily="34" charset="0"/>
                <a:ea typeface="Times New Roman"/>
                <a:cs typeface="Times New Roman" panose="02020603050405020304" pitchFamily="18" charset="0"/>
              </a:rPr>
              <a:t>простой электронной подписью</a:t>
            </a:r>
            <a:r>
              <a:rPr lang="ru-RU" sz="1200" b="1" dirty="0">
                <a:solidFill>
                  <a:srgbClr val="FF0000"/>
                </a:solidFill>
                <a:latin typeface="Arial Black" pitchFamily="34" charset="0"/>
                <a:ea typeface="Times New Roman"/>
                <a:cs typeface="Times New Roman" panose="02020603050405020304" pitchFamily="18" charset="0"/>
              </a:rPr>
              <a:t> </a:t>
            </a:r>
            <a:r>
              <a:rPr lang="ru-RU" sz="1200" dirty="0">
                <a:solidFill>
                  <a:srgbClr val="000000"/>
                </a:solidFill>
                <a:latin typeface="Arial Black" pitchFamily="34" charset="0"/>
                <a:ea typeface="Times New Roman"/>
                <a:cs typeface="Times New Roman" panose="02020603050405020304" pitchFamily="18" charset="0"/>
              </a:rPr>
              <a:t>или неквалифицированной электронной подписью, </a:t>
            </a:r>
            <a:r>
              <a:rPr lang="ru-RU" sz="1200" b="1" u="sng" dirty="0">
                <a:solidFill>
                  <a:srgbClr val="FF0000"/>
                </a:solidFill>
                <a:latin typeface="Arial Black" pitchFamily="34" charset="0"/>
                <a:ea typeface="Times New Roman"/>
                <a:cs typeface="Times New Roman" panose="02020603050405020304" pitchFamily="18" charset="0"/>
              </a:rPr>
              <a:t>признается электронным документом, равнозначным документу на бумажном носителе, подписанному собственноручной </a:t>
            </a:r>
            <a:r>
              <a:rPr lang="ru-RU" sz="1200" b="1" u="sng" dirty="0" smtClean="0">
                <a:solidFill>
                  <a:srgbClr val="FF0000"/>
                </a:solidFill>
                <a:latin typeface="Arial Black" pitchFamily="34" charset="0"/>
                <a:ea typeface="Times New Roman"/>
                <a:cs typeface="Times New Roman" panose="02020603050405020304" pitchFamily="18" charset="0"/>
              </a:rPr>
              <a:t>подписью. </a:t>
            </a:r>
          </a:p>
          <a:p>
            <a:pPr marL="0" indent="0" algn="just">
              <a:buNone/>
            </a:pPr>
            <a:r>
              <a:rPr lang="ru-RU" sz="1200" b="1" dirty="0" smtClean="0">
                <a:latin typeface="Arial Black" pitchFamily="34" charset="0"/>
                <a:cs typeface="Times New Roman" panose="02020603050405020304" pitchFamily="18" charset="0"/>
              </a:rPr>
              <a:t>Статья </a:t>
            </a:r>
            <a:r>
              <a:rPr lang="ru-RU" sz="1200" b="1" dirty="0">
                <a:latin typeface="Arial Black" pitchFamily="34" charset="0"/>
                <a:cs typeface="Times New Roman" panose="02020603050405020304" pitchFamily="18" charset="0"/>
              </a:rPr>
              <a:t>9. Использование простой электронной подписи</a:t>
            </a:r>
          </a:p>
          <a:p>
            <a:pPr marL="0" indent="0" algn="just">
              <a:spcBef>
                <a:spcPts val="0"/>
              </a:spcBef>
              <a:buNone/>
            </a:pPr>
            <a:r>
              <a:rPr lang="ru-RU" sz="1200" dirty="0">
                <a:latin typeface="Arial Black" pitchFamily="34" charset="0"/>
                <a:cs typeface="Times New Roman" panose="02020603050405020304" pitchFamily="18" charset="0"/>
              </a:rPr>
              <a:t>	</a:t>
            </a:r>
            <a:r>
              <a:rPr lang="ru-RU" sz="1200" dirty="0" smtClean="0">
                <a:latin typeface="Arial Black" pitchFamily="34" charset="0"/>
                <a:ea typeface="Times New Roman"/>
                <a:cs typeface="Times New Roman" panose="02020603050405020304" pitchFamily="18" charset="0"/>
              </a:rPr>
              <a:t>1</a:t>
            </a:r>
            <a:r>
              <a:rPr lang="ru-RU" sz="1200" dirty="0">
                <a:latin typeface="Arial Black" pitchFamily="34" charset="0"/>
                <a:ea typeface="Times New Roman"/>
                <a:cs typeface="Times New Roman" panose="02020603050405020304" pitchFamily="18" charset="0"/>
              </a:rPr>
              <a:t>. Электронный документ считается подписанным простой электронной подписью при выполнении в том числе одного из следующих условий:</a:t>
            </a:r>
          </a:p>
          <a:p>
            <a:pPr marL="0" indent="0" algn="just">
              <a:spcBef>
                <a:spcPts val="0"/>
              </a:spcBef>
              <a:buNone/>
            </a:pPr>
            <a:r>
              <a:rPr lang="ru-RU" sz="1200" dirty="0" smtClean="0">
                <a:latin typeface="Arial Black" pitchFamily="34" charset="0"/>
                <a:ea typeface="Times New Roman"/>
                <a:cs typeface="Times New Roman" panose="02020603050405020304" pitchFamily="18" charset="0"/>
              </a:rPr>
              <a:t>	- простая </a:t>
            </a:r>
            <a:r>
              <a:rPr lang="ru-RU" sz="1200" dirty="0">
                <a:latin typeface="Arial Black" pitchFamily="34" charset="0"/>
                <a:ea typeface="Times New Roman"/>
                <a:cs typeface="Times New Roman" panose="02020603050405020304" pitchFamily="18" charset="0"/>
              </a:rPr>
              <a:t>электронная подпись содержится в самом электронном документе;</a:t>
            </a:r>
          </a:p>
          <a:p>
            <a:pPr marL="0" indent="0" algn="just">
              <a:spcBef>
                <a:spcPts val="0"/>
              </a:spcBef>
              <a:buNone/>
            </a:pPr>
            <a:r>
              <a:rPr lang="ru-RU" sz="1200" dirty="0">
                <a:latin typeface="Arial Black" pitchFamily="34" charset="0"/>
                <a:ea typeface="Times New Roman"/>
                <a:cs typeface="Times New Roman" panose="02020603050405020304" pitchFamily="18" charset="0"/>
              </a:rPr>
              <a:t>	</a:t>
            </a:r>
            <a:r>
              <a:rPr lang="ru-RU" sz="1200" dirty="0" smtClean="0">
                <a:latin typeface="Arial Black" pitchFamily="34" charset="0"/>
                <a:ea typeface="Times New Roman"/>
                <a:cs typeface="Times New Roman" panose="02020603050405020304" pitchFamily="18" charset="0"/>
              </a:rPr>
              <a:t>- </a:t>
            </a:r>
            <a:r>
              <a:rPr lang="ru-RU" sz="1200" u="sng" dirty="0" smtClean="0">
                <a:latin typeface="Arial Black" pitchFamily="34" charset="0"/>
                <a:ea typeface="Times New Roman"/>
                <a:cs typeface="Times New Roman" panose="02020603050405020304" pitchFamily="18" charset="0"/>
              </a:rPr>
              <a:t>ключ </a:t>
            </a:r>
            <a:r>
              <a:rPr lang="ru-RU" sz="1200" u="sng" dirty="0">
                <a:latin typeface="Arial Black" pitchFamily="34" charset="0"/>
                <a:ea typeface="Times New Roman"/>
                <a:cs typeface="Times New Roman" panose="02020603050405020304" pitchFamily="18" charset="0"/>
              </a:rPr>
              <a:t>простой электронной подписи применяется в соответствии </a:t>
            </a:r>
            <a:r>
              <a:rPr lang="ru-RU" sz="1200" b="1" u="sng" dirty="0">
                <a:solidFill>
                  <a:srgbClr val="0070C0"/>
                </a:solidFill>
                <a:latin typeface="Arial Black" pitchFamily="34" charset="0"/>
                <a:ea typeface="Times New Roman"/>
                <a:cs typeface="Times New Roman" panose="02020603050405020304" pitchFamily="18" charset="0"/>
              </a:rPr>
              <a:t>с правилами, установленными оператором информационной системы, </a:t>
            </a:r>
            <a:r>
              <a:rPr lang="ru-RU" sz="1200" dirty="0">
                <a:latin typeface="Arial Black" pitchFamily="34" charset="0"/>
                <a:ea typeface="Times New Roman"/>
                <a:cs typeface="Times New Roman" panose="02020603050405020304" pitchFamily="18" charset="0"/>
              </a:rPr>
              <a:t>с использованием которой осуществляются создание и (или) отправка электронного документа, и в созданном и (или) отправленном электронном документе содержится информация, указывающая на лицо, от имени которого был создан и (или) отправлен электронный документ.</a:t>
            </a:r>
          </a:p>
          <a:p>
            <a:pPr marL="0" indent="0" algn="just">
              <a:spcBef>
                <a:spcPts val="0"/>
              </a:spcBef>
              <a:buNone/>
            </a:pPr>
            <a:r>
              <a:rPr lang="ru-RU" sz="1200" dirty="0" smtClean="0">
                <a:latin typeface="Arial Black" pitchFamily="34" charset="0"/>
                <a:ea typeface="Times New Roman"/>
                <a:cs typeface="Times New Roman" panose="02020603050405020304" pitchFamily="18" charset="0"/>
              </a:rPr>
              <a:t>	2</a:t>
            </a:r>
            <a:r>
              <a:rPr lang="ru-RU" sz="1200" dirty="0">
                <a:latin typeface="Arial Black" pitchFamily="34" charset="0"/>
                <a:ea typeface="Times New Roman"/>
                <a:cs typeface="Times New Roman" panose="02020603050405020304" pitchFamily="18" charset="0"/>
              </a:rPr>
              <a:t>. Нормативные правовые акты и (или) соглашения между участниками электронного взаимодействия, устанавливающие случаи признания электронных документов, подписанных простой электронной подписью, равнозначными документам на бумажных носителях, подписанным собственноручной подписью, должны предусматривать, в частности:</a:t>
            </a:r>
          </a:p>
          <a:p>
            <a:pPr marL="0" indent="0" algn="just">
              <a:spcBef>
                <a:spcPts val="0"/>
              </a:spcBef>
              <a:buNone/>
            </a:pPr>
            <a:r>
              <a:rPr lang="ru-RU" sz="1200" dirty="0" smtClean="0">
                <a:latin typeface="Arial Black" pitchFamily="34" charset="0"/>
                <a:ea typeface="Times New Roman"/>
                <a:cs typeface="Times New Roman" panose="02020603050405020304" pitchFamily="18" charset="0"/>
              </a:rPr>
              <a:t>	- правила </a:t>
            </a:r>
            <a:r>
              <a:rPr lang="ru-RU" sz="1200" dirty="0">
                <a:latin typeface="Arial Black" pitchFamily="34" charset="0"/>
                <a:ea typeface="Times New Roman"/>
                <a:cs typeface="Times New Roman" panose="02020603050405020304" pitchFamily="18" charset="0"/>
              </a:rPr>
              <a:t>определения лица, подписывающего электронный документ, по его простой электронной подписи;</a:t>
            </a:r>
          </a:p>
          <a:p>
            <a:pPr marL="0" indent="0" algn="just">
              <a:spcBef>
                <a:spcPts val="0"/>
              </a:spcBef>
              <a:buNone/>
            </a:pPr>
            <a:r>
              <a:rPr lang="ru-RU" sz="1200" dirty="0" smtClean="0">
                <a:latin typeface="Arial Black" pitchFamily="34" charset="0"/>
                <a:ea typeface="Times New Roman"/>
                <a:cs typeface="Times New Roman" panose="02020603050405020304" pitchFamily="18" charset="0"/>
              </a:rPr>
              <a:t>	- обязанность </a:t>
            </a:r>
            <a:r>
              <a:rPr lang="ru-RU" sz="1200" dirty="0">
                <a:latin typeface="Arial Black" pitchFamily="34" charset="0"/>
                <a:ea typeface="Times New Roman"/>
                <a:cs typeface="Times New Roman" panose="02020603050405020304" pitchFamily="18" charset="0"/>
              </a:rPr>
              <a:t>лица, создающего и (или) использующего ключ простой электронной подписи, соблюдать его конфиденциальность</a:t>
            </a:r>
            <a:r>
              <a:rPr lang="ru-RU" sz="1200" dirty="0" smtClean="0">
                <a:latin typeface="Arial Black" pitchFamily="34" charset="0"/>
                <a:ea typeface="Times New Roman"/>
                <a:cs typeface="Times New Roman" panose="02020603050405020304" pitchFamily="18" charset="0"/>
              </a:rPr>
              <a:t>.</a:t>
            </a:r>
            <a:endParaRPr lang="ru-RU" sz="1200" dirty="0">
              <a:latin typeface="Arial Black" pitchFamily="34" charset="0"/>
              <a:ea typeface="Times New Roman"/>
              <a:cs typeface="Times New Roman" panose="02020603050405020304" pitchFamily="18" charset="0"/>
            </a:endParaRPr>
          </a:p>
        </p:txBody>
      </p:sp>
      <p:sp>
        <p:nvSpPr>
          <p:cNvPr id="4" name="Прямоугольник 3"/>
          <p:cNvSpPr/>
          <p:nvPr/>
        </p:nvSpPr>
        <p:spPr>
          <a:xfrm flipV="1">
            <a:off x="839416" y="116632"/>
            <a:ext cx="11017224" cy="646331"/>
          </a:xfrm>
          <a:prstGeom prst="rect">
            <a:avLst/>
          </a:prstGeom>
        </p:spPr>
        <p:txBody>
          <a:bodyPr wrap="square">
            <a:spAutoFit/>
          </a:bodyPr>
          <a:lstStyle/>
          <a:p>
            <a:pPr algn="just">
              <a:tabLst>
                <a:tab pos="620395" algn="l"/>
                <a:tab pos="1391285" algn="l"/>
                <a:tab pos="2629535" algn="l"/>
                <a:tab pos="3773170" algn="l"/>
                <a:tab pos="4048760" algn="l"/>
                <a:tab pos="4690745" algn="l"/>
                <a:tab pos="5788660" algn="l"/>
              </a:tabLst>
            </a:pPr>
            <a:endParaRPr lang="ru-RU" dirty="0">
              <a:solidFill>
                <a:prstClr val="black"/>
              </a:solidFill>
              <a:latin typeface="Times New Roman"/>
              <a:ea typeface="Times New Roman"/>
            </a:endParaRPr>
          </a:p>
          <a:p>
            <a:pPr algn="just">
              <a:tabLst>
                <a:tab pos="620395" algn="l"/>
                <a:tab pos="1391285" algn="l"/>
                <a:tab pos="2629535" algn="l"/>
                <a:tab pos="3773170" algn="l"/>
                <a:tab pos="4048760" algn="l"/>
                <a:tab pos="4690745" algn="l"/>
                <a:tab pos="5788660" algn="l"/>
              </a:tabLst>
            </a:pPr>
            <a:r>
              <a:rPr lang="ru-RU" dirty="0" smtClean="0">
                <a:solidFill>
                  <a:prstClr val="black"/>
                </a:solidFill>
                <a:latin typeface="Times New Roman"/>
                <a:ea typeface="Times New Roman"/>
              </a:rPr>
              <a:t>	</a:t>
            </a:r>
            <a:endParaRPr lang="ru-RU" dirty="0">
              <a:solidFill>
                <a:prstClr val="black"/>
              </a:solidFill>
              <a:latin typeface="Times New Roman"/>
              <a:ea typeface="Times New Roman"/>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32264627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7448" y="151765"/>
            <a:ext cx="10225136" cy="576063"/>
          </a:xfrm>
        </p:spPr>
        <p:txBody>
          <a:bodyPr>
            <a:normAutofit fontScale="90000"/>
          </a:bodyPr>
          <a:lstStyle/>
          <a:p>
            <a:pPr lvl="0">
              <a:spcBef>
                <a:spcPts val="0"/>
              </a:spcBef>
              <a:defRPr/>
            </a:pP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endParaRPr lang="ru-RU" sz="22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9416" y="116633"/>
            <a:ext cx="10945216" cy="6624736"/>
          </a:xfrm>
        </p:spPr>
        <p:txBody>
          <a:bodyPr>
            <a:noAutofit/>
          </a:bodyPr>
          <a:lstStyle/>
          <a:p>
            <a:pPr marL="0" indent="0" algn="just">
              <a:spcBef>
                <a:spcPts val="0"/>
              </a:spcBef>
              <a:buNone/>
            </a:pPr>
            <a:r>
              <a:rPr lang="ru-RU" sz="1400" b="1" kern="1800" dirty="0">
                <a:solidFill>
                  <a:srgbClr val="000000"/>
                </a:solidFill>
                <a:latin typeface="Times New Roman"/>
                <a:cs typeface="Times New Roman"/>
              </a:rPr>
              <a:t>	</a:t>
            </a:r>
            <a:endParaRPr lang="ru-RU" sz="1400" b="1" kern="1800" dirty="0" smtClean="0">
              <a:solidFill>
                <a:srgbClr val="000000"/>
              </a:solidFill>
              <a:latin typeface="Times New Roman"/>
              <a:cs typeface="Times New Roman"/>
            </a:endParaRPr>
          </a:p>
          <a:p>
            <a:pPr marL="0" indent="0" algn="ctr">
              <a:spcBef>
                <a:spcPts val="0"/>
              </a:spcBef>
              <a:buNone/>
            </a:pPr>
            <a:r>
              <a:rPr lang="ru-RU" sz="2400" b="1" kern="1800" dirty="0" smtClean="0">
                <a:solidFill>
                  <a:srgbClr val="C00000"/>
                </a:solidFill>
                <a:latin typeface="Arial Black" pitchFamily="34" charset="0"/>
                <a:cs typeface="Times New Roman" panose="02020603050405020304" pitchFamily="18" charset="0"/>
              </a:rPr>
              <a:t>Государственное автономное образовательное учреждение дополнительного профессионального образования Владимирской области </a:t>
            </a:r>
          </a:p>
          <a:p>
            <a:pPr marL="0" indent="0" algn="ctr">
              <a:spcBef>
                <a:spcPts val="0"/>
              </a:spcBef>
              <a:buNone/>
            </a:pPr>
            <a:r>
              <a:rPr lang="ru-RU" sz="2400" b="1" kern="1800" dirty="0" smtClean="0">
                <a:solidFill>
                  <a:srgbClr val="C00000"/>
                </a:solidFill>
                <a:latin typeface="Arial Black" pitchFamily="34" charset="0"/>
                <a:cs typeface="Times New Roman" panose="02020603050405020304" pitchFamily="18" charset="0"/>
              </a:rPr>
              <a:t>«Владимирский институт развития образования имени </a:t>
            </a:r>
          </a:p>
          <a:p>
            <a:pPr marL="0" indent="0" algn="ctr">
              <a:spcBef>
                <a:spcPts val="0"/>
              </a:spcBef>
              <a:buNone/>
            </a:pPr>
            <a:r>
              <a:rPr lang="ru-RU" sz="2400" b="1" kern="1800" dirty="0" smtClean="0">
                <a:solidFill>
                  <a:srgbClr val="C00000"/>
                </a:solidFill>
                <a:latin typeface="Arial Black" pitchFamily="34" charset="0"/>
                <a:cs typeface="Times New Roman" panose="02020603050405020304" pitchFamily="18" charset="0"/>
              </a:rPr>
              <a:t>Л.И. Новиковой»</a:t>
            </a:r>
            <a:endParaRPr lang="ru-RU" sz="2400" b="1" kern="1800" dirty="0" smtClean="0">
              <a:solidFill>
                <a:srgbClr val="C00000"/>
              </a:solidFill>
              <a:latin typeface="Arial Black" pitchFamily="34" charset="0"/>
              <a:ea typeface="Times New Roman"/>
              <a:cs typeface="Times New Roman" panose="02020603050405020304" pitchFamily="18" charset="0"/>
            </a:endParaRPr>
          </a:p>
          <a:p>
            <a:pPr marL="0" indent="0" algn="ctr">
              <a:spcBef>
                <a:spcPts val="0"/>
              </a:spcBef>
              <a:buNone/>
            </a:pPr>
            <a:endParaRPr lang="ru-RU" sz="2000" b="1" kern="1800" dirty="0">
              <a:solidFill>
                <a:srgbClr val="C00000"/>
              </a:solidFill>
              <a:latin typeface="Arial Black" pitchFamily="34" charset="0"/>
              <a:ea typeface="Times New Roman"/>
              <a:cs typeface="Times New Roman" panose="02020603050405020304" pitchFamily="18" charset="0"/>
            </a:endParaRPr>
          </a:p>
          <a:p>
            <a:pPr marL="0" indent="0" algn="ctr">
              <a:spcBef>
                <a:spcPts val="0"/>
              </a:spcBef>
              <a:buNone/>
            </a:pPr>
            <a:endParaRPr lang="ru-RU" sz="2000" b="1" kern="1800" dirty="0" smtClean="0">
              <a:latin typeface="Times New Roman" panose="02020603050405020304" pitchFamily="18" charset="0"/>
              <a:ea typeface="Times New Roman"/>
              <a:cs typeface="Times New Roman" panose="02020603050405020304" pitchFamily="18" charset="0"/>
            </a:endParaRPr>
          </a:p>
          <a:p>
            <a:pPr marL="0" indent="0" algn="ctr">
              <a:spcBef>
                <a:spcPts val="0"/>
              </a:spcBef>
              <a:buNone/>
            </a:pPr>
            <a:r>
              <a:rPr lang="ru-RU" sz="2000" b="1" kern="1800" dirty="0" smtClean="0">
                <a:latin typeface="Arial Black" pitchFamily="34" charset="0"/>
                <a:ea typeface="Times New Roman"/>
                <a:cs typeface="Times New Roman" panose="02020603050405020304" pitchFamily="18" charset="0"/>
              </a:rPr>
              <a:t>«Инструкция по подписанию документов, разработанных и утвержденных образовательной организацией самостоятельно, простой электронной подписью»</a:t>
            </a:r>
          </a:p>
          <a:p>
            <a:pPr marL="0" indent="0" algn="ctr">
              <a:spcBef>
                <a:spcPts val="0"/>
              </a:spcBef>
              <a:buNone/>
            </a:pPr>
            <a:endParaRPr lang="ru-RU" sz="2000" b="1" kern="1800" dirty="0">
              <a:latin typeface="Arial Black" pitchFamily="34" charset="0"/>
              <a:ea typeface="Times New Roman"/>
              <a:cs typeface="Times New Roman" panose="02020603050405020304" pitchFamily="18" charset="0"/>
            </a:endParaRPr>
          </a:p>
          <a:p>
            <a:pPr marL="0" indent="0" algn="ctr">
              <a:spcBef>
                <a:spcPts val="0"/>
              </a:spcBef>
              <a:buNone/>
            </a:pPr>
            <a:endParaRPr lang="ru-RU" sz="2000" b="1" kern="1800" dirty="0" smtClean="0">
              <a:latin typeface="Arial Black" pitchFamily="34" charset="0"/>
              <a:ea typeface="Times New Roman"/>
              <a:cs typeface="Times New Roman" panose="02020603050405020304" pitchFamily="18" charset="0"/>
            </a:endParaRPr>
          </a:p>
          <a:p>
            <a:pPr marL="0" indent="0" algn="ctr">
              <a:spcBef>
                <a:spcPts val="0"/>
              </a:spcBef>
              <a:buNone/>
            </a:pPr>
            <a:endParaRPr lang="ru-RU" sz="2000" b="1" kern="1800" dirty="0">
              <a:latin typeface="Arial Black" pitchFamily="34" charset="0"/>
              <a:ea typeface="Times New Roman"/>
              <a:cs typeface="Times New Roman" panose="02020603050405020304" pitchFamily="18" charset="0"/>
            </a:endParaRPr>
          </a:p>
          <a:p>
            <a:pPr marL="0" indent="0" algn="ctr">
              <a:spcBef>
                <a:spcPts val="0"/>
              </a:spcBef>
              <a:buNone/>
            </a:pPr>
            <a:endParaRPr lang="ru-RU" sz="2000" b="1" kern="1800" dirty="0" smtClean="0">
              <a:latin typeface="Arial Black" pitchFamily="34" charset="0"/>
              <a:ea typeface="Times New Roman"/>
              <a:cs typeface="Times New Roman" panose="02020603050405020304" pitchFamily="18" charset="0"/>
            </a:endParaRPr>
          </a:p>
          <a:p>
            <a:pPr marL="0" indent="0" algn="ctr">
              <a:spcBef>
                <a:spcPts val="0"/>
              </a:spcBef>
              <a:buNone/>
            </a:pPr>
            <a:endParaRPr lang="ru-RU" sz="2000" b="1" kern="1800" dirty="0">
              <a:latin typeface="Arial Black" pitchFamily="34" charset="0"/>
              <a:ea typeface="Times New Roman"/>
              <a:cs typeface="Times New Roman" panose="02020603050405020304" pitchFamily="18" charset="0"/>
            </a:endParaRPr>
          </a:p>
          <a:p>
            <a:pPr marL="0" indent="0" algn="ctr">
              <a:spcBef>
                <a:spcPts val="0"/>
              </a:spcBef>
              <a:buNone/>
            </a:pPr>
            <a:endParaRPr lang="ru-RU" sz="2000" b="1" kern="1800" dirty="0" smtClean="0">
              <a:latin typeface="Arial Black" pitchFamily="34" charset="0"/>
              <a:ea typeface="Times New Roman"/>
              <a:cs typeface="Times New Roman" panose="02020603050405020304" pitchFamily="18" charset="0"/>
            </a:endParaRPr>
          </a:p>
          <a:p>
            <a:pPr marL="0" indent="0" algn="ctr">
              <a:spcBef>
                <a:spcPts val="0"/>
              </a:spcBef>
              <a:buNone/>
            </a:pPr>
            <a:r>
              <a:rPr lang="ru-RU" sz="2000" b="1" kern="1800" dirty="0" smtClean="0">
                <a:solidFill>
                  <a:srgbClr val="FF0000"/>
                </a:solidFill>
                <a:latin typeface="Arial Black" pitchFamily="34" charset="0"/>
                <a:ea typeface="Times New Roman"/>
                <a:cs typeface="Times New Roman" panose="02020603050405020304" pitchFamily="18" charset="0"/>
              </a:rPr>
              <a:t>Мишина Ирина Юрьевна, </a:t>
            </a:r>
          </a:p>
          <a:p>
            <a:pPr marL="0" indent="0" algn="ctr">
              <a:spcBef>
                <a:spcPts val="0"/>
              </a:spcBef>
              <a:buNone/>
            </a:pPr>
            <a:r>
              <a:rPr lang="ru-RU" sz="2000" b="1" kern="1800" dirty="0">
                <a:solidFill>
                  <a:srgbClr val="FF0000"/>
                </a:solidFill>
                <a:latin typeface="Arial Black" pitchFamily="34" charset="0"/>
                <a:ea typeface="Times New Roman"/>
                <a:cs typeface="Times New Roman" panose="02020603050405020304" pitchFamily="18" charset="0"/>
              </a:rPr>
              <a:t>в</a:t>
            </a:r>
            <a:r>
              <a:rPr lang="ru-RU" sz="2000" b="1" kern="1800" dirty="0" smtClean="0">
                <a:solidFill>
                  <a:srgbClr val="FF0000"/>
                </a:solidFill>
                <a:latin typeface="Arial Black" pitchFamily="34" charset="0"/>
                <a:ea typeface="Times New Roman"/>
                <a:cs typeface="Times New Roman" panose="02020603050405020304" pitchFamily="18" charset="0"/>
              </a:rPr>
              <a:t>едущий специалист по</a:t>
            </a:r>
          </a:p>
          <a:p>
            <a:pPr marL="0" indent="0" algn="ctr">
              <a:spcBef>
                <a:spcPts val="0"/>
              </a:spcBef>
              <a:buNone/>
            </a:pPr>
            <a:r>
              <a:rPr lang="ru-RU" sz="2000" b="1" kern="1800" dirty="0">
                <a:solidFill>
                  <a:srgbClr val="FF0000"/>
                </a:solidFill>
                <a:latin typeface="Arial Black" pitchFamily="34" charset="0"/>
                <a:ea typeface="Times New Roman"/>
                <a:cs typeface="Times New Roman" panose="02020603050405020304" pitchFamily="18" charset="0"/>
              </a:rPr>
              <a:t>з</a:t>
            </a:r>
            <a:r>
              <a:rPr lang="ru-RU" sz="2000" b="1" kern="1800" dirty="0" smtClean="0">
                <a:solidFill>
                  <a:srgbClr val="FF0000"/>
                </a:solidFill>
                <a:latin typeface="Arial Black" pitchFamily="34" charset="0"/>
                <a:ea typeface="Times New Roman"/>
                <a:cs typeface="Times New Roman" panose="02020603050405020304" pitchFamily="18" charset="0"/>
              </a:rPr>
              <a:t>ащите информации РЦЦТО</a:t>
            </a:r>
            <a:endParaRPr lang="ru-RU" sz="2000" dirty="0">
              <a:solidFill>
                <a:srgbClr val="FF0000"/>
              </a:solidFill>
              <a:latin typeface="Arial Black" pitchFamily="34" charset="0"/>
              <a:ea typeface="Times New Roman"/>
              <a:cs typeface="Times New Roman" panose="02020603050405020304" pitchFamily="18" charset="0"/>
            </a:endParaRPr>
          </a:p>
        </p:txBody>
      </p:sp>
      <p:sp>
        <p:nvSpPr>
          <p:cNvPr id="4" name="Прямоугольник 3"/>
          <p:cNvSpPr/>
          <p:nvPr/>
        </p:nvSpPr>
        <p:spPr>
          <a:xfrm flipV="1">
            <a:off x="839416" y="116632"/>
            <a:ext cx="11017224" cy="646331"/>
          </a:xfrm>
          <a:prstGeom prst="rect">
            <a:avLst/>
          </a:prstGeom>
        </p:spPr>
        <p:txBody>
          <a:bodyPr wrap="square">
            <a:spAutoFit/>
          </a:bodyPr>
          <a:lstStyle/>
          <a:p>
            <a:pPr algn="just">
              <a:tabLst>
                <a:tab pos="620395" algn="l"/>
                <a:tab pos="1391285" algn="l"/>
                <a:tab pos="2629535" algn="l"/>
                <a:tab pos="3773170" algn="l"/>
                <a:tab pos="4048760" algn="l"/>
                <a:tab pos="4690745" algn="l"/>
                <a:tab pos="5788660" algn="l"/>
              </a:tabLst>
            </a:pPr>
            <a:endParaRPr lang="ru-RU" dirty="0">
              <a:solidFill>
                <a:prstClr val="black"/>
              </a:solidFill>
              <a:latin typeface="Times New Roman"/>
              <a:ea typeface="Times New Roman"/>
            </a:endParaRPr>
          </a:p>
          <a:p>
            <a:pPr algn="just">
              <a:tabLst>
                <a:tab pos="620395" algn="l"/>
                <a:tab pos="1391285" algn="l"/>
                <a:tab pos="2629535" algn="l"/>
                <a:tab pos="3773170" algn="l"/>
                <a:tab pos="4048760" algn="l"/>
                <a:tab pos="4690745" algn="l"/>
                <a:tab pos="5788660" algn="l"/>
              </a:tabLst>
            </a:pPr>
            <a:r>
              <a:rPr lang="ru-RU" dirty="0" smtClean="0">
                <a:solidFill>
                  <a:prstClr val="black"/>
                </a:solidFill>
                <a:latin typeface="Times New Roman"/>
                <a:ea typeface="Times New Roman"/>
              </a:rPr>
              <a:t>	</a:t>
            </a:r>
            <a:endParaRPr lang="ru-RU" dirty="0">
              <a:solidFill>
                <a:prstClr val="black"/>
              </a:solidFill>
              <a:latin typeface="Times New Roman"/>
              <a:ea typeface="Times New Roman"/>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21837537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6" y="116632"/>
            <a:ext cx="10225136" cy="856283"/>
          </a:xfrm>
        </p:spPr>
        <p:txBody>
          <a:bodyPr>
            <a:normAutofit fontScale="90000"/>
          </a:bodyPr>
          <a:lstStyle/>
          <a:p>
            <a:pPr lvl="0">
              <a:spcBef>
                <a:spcPts val="0"/>
              </a:spcBef>
              <a:defRPr/>
            </a:pP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a:solidFill>
                  <a:srgbClr val="0000FF"/>
                </a:solidFill>
                <a:latin typeface="Times New Roman" pitchFamily="18" charset="0"/>
                <a:ea typeface="+mn-ea"/>
                <a:cs typeface="+mn-cs"/>
              </a:rPr>
              <a:t/>
            </a:r>
            <a:br>
              <a:rPr lang="ru-RU" altLang="ru-RU" sz="2400" b="1" u="sng" kern="0" dirty="0">
                <a:solidFill>
                  <a:srgbClr val="0000FF"/>
                </a:solidFill>
                <a:latin typeface="Times New Roman" pitchFamily="18" charset="0"/>
                <a:ea typeface="+mn-ea"/>
                <a:cs typeface="+mn-cs"/>
              </a:rPr>
            </a:br>
            <a:endParaRPr lang="ru-RU" sz="22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23392" y="837985"/>
            <a:ext cx="10972800" cy="5975391"/>
          </a:xfrm>
        </p:spPr>
        <p:txBody>
          <a:bodyPr>
            <a:normAutofit/>
          </a:bodyPr>
          <a:lstStyle/>
          <a:p>
            <a:pPr marL="0" indent="0" algn="just">
              <a:lnSpc>
                <a:spcPts val="1650"/>
              </a:lnSpc>
              <a:spcAft>
                <a:spcPts val="900"/>
              </a:spcAft>
              <a:buNone/>
            </a:pPr>
            <a:endParaRPr lang="ru-RU" sz="1600" dirty="0">
              <a:latin typeface="Times New Roman" panose="02020603050405020304" pitchFamily="18" charset="0"/>
              <a:ea typeface="Calibri"/>
              <a:cs typeface="Times New Roman" panose="02020603050405020304" pitchFamily="18" charset="0"/>
            </a:endParaRPr>
          </a:p>
          <a:p>
            <a:pPr marL="0" lvl="0" indent="0" eaLnBrk="0" fontAlgn="base" hangingPunct="0">
              <a:spcAft>
                <a:spcPct val="0"/>
              </a:spcAft>
              <a:buNone/>
            </a:pPr>
            <a:endParaRPr lang="ru-RU" altLang="ru-RU" sz="1800" b="1" kern="0" dirty="0" smtClean="0">
              <a:solidFill>
                <a:srgbClr val="0000FF"/>
              </a:solidFill>
              <a:latin typeface="Times New Roman" pitchFamily="18" charset="0"/>
              <a:cs typeface="Times New Roman" pitchFamily="18" charset="0"/>
            </a:endParaRPr>
          </a:p>
          <a:p>
            <a:pPr marL="82550" lvl="0" indent="0" eaLnBrk="0" fontAlgn="base" hangingPunct="0">
              <a:spcAft>
                <a:spcPct val="0"/>
              </a:spcAft>
              <a:buNone/>
            </a:pPr>
            <a:r>
              <a:rPr lang="ru-RU" altLang="ru-RU" sz="1800" b="1" kern="0" dirty="0" smtClean="0">
                <a:solidFill>
                  <a:srgbClr val="FF0000"/>
                </a:solidFill>
                <a:latin typeface="Times New Roman" pitchFamily="18" charset="0"/>
                <a:cs typeface="Times New Roman" pitchFamily="18" charset="0"/>
              </a:rPr>
              <a:t>		</a:t>
            </a:r>
            <a:endParaRPr lang="ru-RU" altLang="ru-RU" sz="1800" b="1" kern="0" dirty="0">
              <a:solidFill>
                <a:srgbClr val="0070C0"/>
              </a:solidFill>
              <a:latin typeface="Arial"/>
            </a:endParaRPr>
          </a:p>
        </p:txBody>
      </p:sp>
      <p:sp>
        <p:nvSpPr>
          <p:cNvPr id="4" name="Прямоугольник 3"/>
          <p:cNvSpPr/>
          <p:nvPr/>
        </p:nvSpPr>
        <p:spPr>
          <a:xfrm flipV="1">
            <a:off x="839416" y="116632"/>
            <a:ext cx="11017224" cy="646331"/>
          </a:xfrm>
          <a:prstGeom prst="rect">
            <a:avLst/>
          </a:prstGeom>
        </p:spPr>
        <p:txBody>
          <a:bodyPr wrap="square">
            <a:spAutoFit/>
          </a:bodyPr>
          <a:lstStyle/>
          <a:p>
            <a:pPr algn="just">
              <a:tabLst>
                <a:tab pos="620395" algn="l"/>
                <a:tab pos="1391285" algn="l"/>
                <a:tab pos="2629535" algn="l"/>
                <a:tab pos="3773170" algn="l"/>
                <a:tab pos="4048760" algn="l"/>
                <a:tab pos="4690745" algn="l"/>
                <a:tab pos="5788660" algn="l"/>
              </a:tabLst>
            </a:pPr>
            <a:endParaRPr lang="ru-RU" dirty="0">
              <a:solidFill>
                <a:prstClr val="black"/>
              </a:solidFill>
              <a:latin typeface="Times New Roman"/>
              <a:ea typeface="Times New Roman"/>
            </a:endParaRPr>
          </a:p>
          <a:p>
            <a:pPr algn="just">
              <a:tabLst>
                <a:tab pos="620395" algn="l"/>
                <a:tab pos="1391285" algn="l"/>
                <a:tab pos="2629535" algn="l"/>
                <a:tab pos="3773170" algn="l"/>
                <a:tab pos="4048760" algn="l"/>
                <a:tab pos="4690745" algn="l"/>
                <a:tab pos="5788660" algn="l"/>
              </a:tabLst>
            </a:pPr>
            <a:r>
              <a:rPr lang="ru-RU" dirty="0" smtClean="0">
                <a:solidFill>
                  <a:prstClr val="black"/>
                </a:solidFill>
                <a:latin typeface="Times New Roman"/>
                <a:ea typeface="Times New Roman"/>
              </a:rPr>
              <a:t>	</a:t>
            </a:r>
            <a:endParaRPr lang="ru-RU" dirty="0">
              <a:solidFill>
                <a:prstClr val="black"/>
              </a:solidFill>
              <a:latin typeface="Times New Roman"/>
              <a:ea typeface="Times New Roman"/>
            </a:endParaRPr>
          </a:p>
        </p:txBody>
      </p:sp>
      <p:sp>
        <p:nvSpPr>
          <p:cNvPr id="6" name="Прямоугольник 5"/>
          <p:cNvSpPr/>
          <p:nvPr/>
        </p:nvSpPr>
        <p:spPr>
          <a:xfrm>
            <a:off x="1052298" y="118083"/>
            <a:ext cx="10588318" cy="6401753"/>
          </a:xfrm>
          <a:prstGeom prst="rect">
            <a:avLst/>
          </a:prstGeom>
        </p:spPr>
        <p:txBody>
          <a:bodyPr wrap="square">
            <a:spAutoFit/>
          </a:bodyPr>
          <a:lstStyle/>
          <a:p>
            <a:pPr indent="342900" algn="ctr">
              <a:spcAft>
                <a:spcPts val="0"/>
              </a:spcAft>
            </a:pPr>
            <a:r>
              <a:rPr lang="ru-RU" sz="2400" b="1" dirty="0">
                <a:solidFill>
                  <a:srgbClr val="C00000"/>
                </a:solidFill>
                <a:latin typeface="Arial Black" pitchFamily="34" charset="0"/>
                <a:ea typeface="Times New Roman"/>
                <a:cs typeface="Times New Roman" panose="02020603050405020304" pitchFamily="18" charset="0"/>
              </a:rPr>
              <a:t>Р</a:t>
            </a:r>
            <a:r>
              <a:rPr lang="ru-RU" sz="2400" b="1" dirty="0" smtClean="0">
                <a:solidFill>
                  <a:srgbClr val="C00000"/>
                </a:solidFill>
                <a:latin typeface="Arial Black" pitchFamily="34" charset="0"/>
                <a:ea typeface="Times New Roman"/>
                <a:cs typeface="Times New Roman" panose="02020603050405020304" pitchFamily="18" charset="0"/>
              </a:rPr>
              <a:t>аздел «Сведения об образовательной организации» </a:t>
            </a:r>
          </a:p>
          <a:p>
            <a:pPr indent="342900" algn="ctr">
              <a:spcAft>
                <a:spcPts val="0"/>
              </a:spcAft>
            </a:pPr>
            <a:r>
              <a:rPr lang="ru-RU" sz="2400" b="1" dirty="0" smtClean="0">
                <a:solidFill>
                  <a:srgbClr val="C00000"/>
                </a:solidFill>
                <a:latin typeface="Arial Black" pitchFamily="34" charset="0"/>
                <a:ea typeface="Times New Roman"/>
                <a:cs typeface="Times New Roman" panose="02020603050405020304" pitchFamily="18" charset="0"/>
              </a:rPr>
              <a:t> </a:t>
            </a:r>
            <a:r>
              <a:rPr lang="ru-RU" sz="2400" b="1" dirty="0">
                <a:solidFill>
                  <a:srgbClr val="C00000"/>
                </a:solidFill>
                <a:latin typeface="Arial Black" pitchFamily="34" charset="0"/>
                <a:ea typeface="Times New Roman"/>
                <a:cs typeface="Times New Roman" panose="02020603050405020304" pitchFamily="18" charset="0"/>
              </a:rPr>
              <a:t>должен содержать </a:t>
            </a:r>
            <a:r>
              <a:rPr lang="ru-RU" sz="2400" b="1" dirty="0" smtClean="0">
                <a:solidFill>
                  <a:srgbClr val="C00000"/>
                </a:solidFill>
                <a:latin typeface="Arial Black" pitchFamily="34" charset="0"/>
                <a:ea typeface="Times New Roman"/>
                <a:cs typeface="Times New Roman" panose="02020603050405020304" pitchFamily="18" charset="0"/>
              </a:rPr>
              <a:t>подразделы:</a:t>
            </a:r>
            <a:endParaRPr lang="ru-RU" sz="2400" b="1" dirty="0">
              <a:solidFill>
                <a:srgbClr val="C00000"/>
              </a:solidFill>
              <a:latin typeface="Arial Black" pitchFamily="34" charset="0"/>
              <a:ea typeface="Times New Roman"/>
              <a:cs typeface="Times New Roman" panose="02020603050405020304" pitchFamily="18" charset="0"/>
            </a:endParaRPr>
          </a:p>
          <a:p>
            <a:pPr indent="342900"/>
            <a:r>
              <a:rPr lang="ru-RU" sz="2000" dirty="0" smtClean="0">
                <a:latin typeface="Arial Black" pitchFamily="34" charset="0"/>
                <a:ea typeface="Times New Roman"/>
                <a:cs typeface="Times New Roman" panose="02020603050405020304" pitchFamily="18" charset="0"/>
              </a:rPr>
              <a:t>	</a:t>
            </a:r>
            <a:r>
              <a:rPr lang="ru-RU" b="1" dirty="0" smtClean="0">
                <a:latin typeface="Arial Black" pitchFamily="34" charset="0"/>
                <a:ea typeface="Times New Roman"/>
                <a:cs typeface="Times New Roman" panose="02020603050405020304" pitchFamily="18" charset="0"/>
              </a:rPr>
              <a:t>1. «Основные сведения».</a:t>
            </a:r>
          </a:p>
          <a:p>
            <a:pPr indent="342900"/>
            <a:r>
              <a:rPr lang="ru-RU" b="1" dirty="0" smtClean="0">
                <a:latin typeface="Arial Black" pitchFamily="34" charset="0"/>
                <a:ea typeface="Times New Roman"/>
                <a:cs typeface="Times New Roman" panose="02020603050405020304" pitchFamily="18" charset="0"/>
              </a:rPr>
              <a:t>	2. «Структура и органы управления образовательной организацией».</a:t>
            </a:r>
          </a:p>
          <a:p>
            <a:pPr indent="342900"/>
            <a:r>
              <a:rPr lang="ru-RU" b="1" dirty="0" smtClean="0">
                <a:latin typeface="Arial Black" pitchFamily="34" charset="0"/>
                <a:ea typeface="Times New Roman"/>
                <a:cs typeface="Times New Roman" panose="02020603050405020304" pitchFamily="18" charset="0"/>
              </a:rPr>
              <a:t>	3. «Документы».</a:t>
            </a:r>
          </a:p>
          <a:p>
            <a:pPr indent="342900"/>
            <a:r>
              <a:rPr lang="ru-RU" b="1" dirty="0" smtClean="0">
                <a:latin typeface="Arial Black" pitchFamily="34" charset="0"/>
                <a:ea typeface="Times New Roman"/>
                <a:cs typeface="Times New Roman" panose="02020603050405020304" pitchFamily="18" charset="0"/>
              </a:rPr>
              <a:t>	4. «Образование»</a:t>
            </a:r>
          </a:p>
          <a:p>
            <a:pPr indent="342900"/>
            <a:r>
              <a:rPr lang="ru-RU" b="1" dirty="0">
                <a:latin typeface="Arial Black" pitchFamily="34" charset="0"/>
                <a:ea typeface="Times New Roman"/>
                <a:cs typeface="Times New Roman" panose="02020603050405020304" pitchFamily="18" charset="0"/>
              </a:rPr>
              <a:t>	</a:t>
            </a:r>
            <a:r>
              <a:rPr lang="ru-RU" b="1" dirty="0" smtClean="0">
                <a:solidFill>
                  <a:srgbClr val="FF0000"/>
                </a:solidFill>
                <a:latin typeface="Arial Black" pitchFamily="34" charset="0"/>
                <a:ea typeface="Times New Roman"/>
                <a:cs typeface="Times New Roman" panose="02020603050405020304" pitchFamily="18" charset="0"/>
              </a:rPr>
              <a:t>5. Образовательные стандарты и требования» - </a:t>
            </a:r>
            <a:r>
              <a:rPr lang="ru-RU" i="1" dirty="0" smtClean="0">
                <a:solidFill>
                  <a:srgbClr val="FF0000"/>
                </a:solidFill>
                <a:latin typeface="Arial Black" pitchFamily="34" charset="0"/>
                <a:ea typeface="Times New Roman"/>
                <a:cs typeface="Times New Roman" panose="02020603050405020304" pitchFamily="18" charset="0"/>
              </a:rPr>
              <a:t>при использовании </a:t>
            </a:r>
            <a:r>
              <a:rPr lang="en-US" i="1" dirty="0" smtClean="0">
                <a:solidFill>
                  <a:srgbClr val="FF0000"/>
                </a:solidFill>
                <a:latin typeface="Arial Black" pitchFamily="34" charset="0"/>
                <a:ea typeface="Times New Roman"/>
                <a:cs typeface="Times New Roman" panose="02020603050405020304" pitchFamily="18" charset="0"/>
              </a:rPr>
              <a:t>	</a:t>
            </a:r>
            <a:r>
              <a:rPr lang="ru-RU" i="1" dirty="0" smtClean="0">
                <a:solidFill>
                  <a:srgbClr val="FF0000"/>
                </a:solidFill>
                <a:latin typeface="Arial Black" pitchFamily="34" charset="0"/>
                <a:ea typeface="Times New Roman"/>
                <a:cs typeface="Times New Roman" panose="02020603050405020304" pitchFamily="18" charset="0"/>
              </a:rPr>
              <a:t>федеральных </a:t>
            </a:r>
            <a:r>
              <a:rPr lang="en-US" i="1" dirty="0" smtClean="0">
                <a:solidFill>
                  <a:srgbClr val="FF0000"/>
                </a:solidFill>
                <a:latin typeface="Arial Black" pitchFamily="34" charset="0"/>
                <a:ea typeface="Times New Roman"/>
                <a:cs typeface="Times New Roman" panose="02020603050405020304" pitchFamily="18" charset="0"/>
              </a:rPr>
              <a:t> </a:t>
            </a:r>
            <a:r>
              <a:rPr lang="ru-RU" i="1" dirty="0" smtClean="0">
                <a:solidFill>
                  <a:srgbClr val="FF0000"/>
                </a:solidFill>
                <a:latin typeface="Arial Black" pitchFamily="34" charset="0"/>
                <a:ea typeface="Times New Roman"/>
                <a:cs typeface="Times New Roman" panose="02020603050405020304" pitchFamily="18" charset="0"/>
              </a:rPr>
              <a:t>государственных 	образовательных стандартов, </a:t>
            </a:r>
            <a:r>
              <a:rPr lang="en-US" i="1" dirty="0" smtClean="0">
                <a:solidFill>
                  <a:srgbClr val="FF0000"/>
                </a:solidFill>
                <a:latin typeface="Arial Black" pitchFamily="34" charset="0"/>
                <a:ea typeface="Times New Roman"/>
                <a:cs typeface="Times New Roman" panose="02020603050405020304" pitchFamily="18" charset="0"/>
              </a:rPr>
              <a:t>	</a:t>
            </a:r>
            <a:r>
              <a:rPr lang="ru-RU" i="1" dirty="0" smtClean="0">
                <a:solidFill>
                  <a:srgbClr val="FF0000"/>
                </a:solidFill>
                <a:latin typeface="Arial Black" pitchFamily="34" charset="0"/>
                <a:ea typeface="Times New Roman"/>
                <a:cs typeface="Times New Roman" panose="02020603050405020304" pitchFamily="18" charset="0"/>
              </a:rPr>
              <a:t>федеральных государственных 	требований или образовательных с</a:t>
            </a:r>
            <a:r>
              <a:rPr lang="en-US" i="1" dirty="0" smtClean="0">
                <a:solidFill>
                  <a:srgbClr val="FF0000"/>
                </a:solidFill>
                <a:latin typeface="Arial Black" pitchFamily="34" charset="0"/>
                <a:ea typeface="Times New Roman"/>
                <a:cs typeface="Times New Roman" panose="02020603050405020304" pitchFamily="18" charset="0"/>
              </a:rPr>
              <a:t>	c</a:t>
            </a:r>
            <a:r>
              <a:rPr lang="ru-RU" i="1" dirty="0" err="1" smtClean="0">
                <a:solidFill>
                  <a:srgbClr val="FF0000"/>
                </a:solidFill>
                <a:latin typeface="Arial Black" pitchFamily="34" charset="0"/>
                <a:ea typeface="Times New Roman"/>
                <a:cs typeface="Times New Roman" panose="02020603050405020304" pitchFamily="18" charset="0"/>
              </a:rPr>
              <a:t>тандартов</a:t>
            </a:r>
            <a:r>
              <a:rPr lang="ru-RU" i="1" dirty="0" smtClean="0">
                <a:solidFill>
                  <a:srgbClr val="FF0000"/>
                </a:solidFill>
                <a:latin typeface="Arial Black" pitchFamily="34" charset="0"/>
                <a:ea typeface="Times New Roman"/>
                <a:cs typeface="Times New Roman" panose="02020603050405020304" pitchFamily="18" charset="0"/>
              </a:rPr>
              <a:t>, разработанных и утвержденных 	образовательной </a:t>
            </a:r>
            <a:r>
              <a:rPr lang="en-US" i="1" dirty="0" smtClean="0">
                <a:solidFill>
                  <a:srgbClr val="FF0000"/>
                </a:solidFill>
                <a:latin typeface="Arial Black" pitchFamily="34" charset="0"/>
                <a:ea typeface="Times New Roman"/>
                <a:cs typeface="Times New Roman" panose="02020603050405020304" pitchFamily="18" charset="0"/>
              </a:rPr>
              <a:t>	</a:t>
            </a:r>
            <a:r>
              <a:rPr lang="ru-RU" i="1" dirty="0" smtClean="0">
                <a:solidFill>
                  <a:srgbClr val="FF0000"/>
                </a:solidFill>
                <a:latin typeface="Arial Black" pitchFamily="34" charset="0"/>
                <a:ea typeface="Times New Roman"/>
                <a:cs typeface="Times New Roman" panose="02020603050405020304" pitchFamily="18" charset="0"/>
              </a:rPr>
              <a:t>организацией самостоятельно, самостоятельно устанавливаемых 	требований </a:t>
            </a:r>
            <a:r>
              <a:rPr lang="ru-RU" i="1" dirty="0">
                <a:solidFill>
                  <a:srgbClr val="FF0000"/>
                </a:solidFill>
                <a:latin typeface="Arial Black" pitchFamily="34" charset="0"/>
                <a:ea typeface="Times New Roman"/>
                <a:cs typeface="Times New Roman" panose="02020603050405020304" pitchFamily="18" charset="0"/>
              </a:rPr>
              <a:t>(</a:t>
            </a:r>
            <a:r>
              <a:rPr lang="ru-RU" i="1" dirty="0" smtClean="0">
                <a:solidFill>
                  <a:srgbClr val="FF0000"/>
                </a:solidFill>
                <a:latin typeface="Arial Black" pitchFamily="34" charset="0"/>
                <a:ea typeface="Times New Roman"/>
                <a:cs typeface="Times New Roman" panose="02020603050405020304" pitchFamily="18" charset="0"/>
              </a:rPr>
              <a:t>при наличии).</a:t>
            </a:r>
          </a:p>
          <a:p>
            <a:pPr lvl="0" indent="342900"/>
            <a:r>
              <a:rPr lang="ru-RU" b="1" dirty="0" smtClean="0">
                <a:latin typeface="Arial Black" pitchFamily="34" charset="0"/>
                <a:ea typeface="Times New Roman"/>
                <a:cs typeface="Times New Roman" panose="02020603050405020304" pitchFamily="18" charset="0"/>
              </a:rPr>
              <a:t>	6. «Руководство».</a:t>
            </a:r>
          </a:p>
          <a:p>
            <a:pPr lvl="0" indent="342900"/>
            <a:r>
              <a:rPr lang="ru-RU" b="1" dirty="0">
                <a:latin typeface="Arial Black" pitchFamily="34" charset="0"/>
                <a:ea typeface="Times New Roman"/>
                <a:cs typeface="Times New Roman" panose="02020603050405020304" pitchFamily="18" charset="0"/>
              </a:rPr>
              <a:t>	</a:t>
            </a:r>
            <a:r>
              <a:rPr lang="ru-RU" b="1" dirty="0" smtClean="0">
                <a:latin typeface="Arial Black" pitchFamily="34" charset="0"/>
                <a:ea typeface="Times New Roman"/>
                <a:cs typeface="Times New Roman" panose="02020603050405020304" pitchFamily="18" charset="0"/>
              </a:rPr>
              <a:t>7. «Педагогический состав».</a:t>
            </a:r>
          </a:p>
          <a:p>
            <a:pPr indent="342900"/>
            <a:r>
              <a:rPr lang="ru-RU" b="1" dirty="0" smtClean="0">
                <a:latin typeface="Arial Black" pitchFamily="34" charset="0"/>
                <a:ea typeface="Times New Roman"/>
                <a:cs typeface="Times New Roman" panose="02020603050405020304" pitchFamily="18" charset="0"/>
              </a:rPr>
              <a:t>	8. «Материально-техническое обеспечение и оснащенность </a:t>
            </a:r>
            <a:r>
              <a:rPr lang="en-US" b="1" dirty="0" smtClean="0">
                <a:latin typeface="Arial Black" pitchFamily="34" charset="0"/>
                <a:ea typeface="Times New Roman"/>
                <a:cs typeface="Times New Roman" panose="02020603050405020304" pitchFamily="18" charset="0"/>
              </a:rPr>
              <a:t>	</a:t>
            </a:r>
            <a:r>
              <a:rPr lang="ru-RU" b="1" dirty="0" smtClean="0">
                <a:latin typeface="Arial Black" pitchFamily="34" charset="0"/>
                <a:ea typeface="Times New Roman"/>
                <a:cs typeface="Times New Roman" panose="02020603050405020304" pitchFamily="18" charset="0"/>
              </a:rPr>
              <a:t>образовательного процесса. </a:t>
            </a:r>
            <a:r>
              <a:rPr lang="en-US" b="1" dirty="0" smtClean="0">
                <a:latin typeface="Arial Black" pitchFamily="34" charset="0"/>
                <a:ea typeface="Times New Roman"/>
                <a:cs typeface="Times New Roman" panose="02020603050405020304" pitchFamily="18" charset="0"/>
              </a:rPr>
              <a:t> </a:t>
            </a:r>
            <a:r>
              <a:rPr lang="ru-RU" b="1" dirty="0" smtClean="0">
                <a:latin typeface="Arial Black" pitchFamily="34" charset="0"/>
                <a:ea typeface="Times New Roman"/>
                <a:cs typeface="Times New Roman" panose="02020603050405020304" pitchFamily="18" charset="0"/>
              </a:rPr>
              <a:t>Доступная среда».</a:t>
            </a:r>
          </a:p>
          <a:p>
            <a:pPr lvl="0" indent="342900"/>
            <a:r>
              <a:rPr lang="ru-RU" b="1" dirty="0" smtClean="0">
                <a:latin typeface="Arial Black" pitchFamily="34" charset="0"/>
                <a:ea typeface="Times New Roman"/>
                <a:cs typeface="Times New Roman" panose="02020603050405020304" pitchFamily="18" charset="0"/>
              </a:rPr>
              <a:t>	</a:t>
            </a:r>
            <a:r>
              <a:rPr lang="ru-RU" b="1" dirty="0">
                <a:latin typeface="Arial Black" pitchFamily="34" charset="0"/>
                <a:ea typeface="Times New Roman"/>
                <a:cs typeface="Times New Roman" panose="02020603050405020304" pitchFamily="18" charset="0"/>
              </a:rPr>
              <a:t>9</a:t>
            </a:r>
            <a:r>
              <a:rPr lang="ru-RU" b="1" dirty="0" smtClean="0">
                <a:latin typeface="Arial Black" pitchFamily="34" charset="0"/>
                <a:ea typeface="Times New Roman"/>
                <a:cs typeface="Times New Roman" panose="02020603050405020304" pitchFamily="18" charset="0"/>
              </a:rPr>
              <a:t>. «Платные образовательные услуги».</a:t>
            </a:r>
          </a:p>
          <a:p>
            <a:pPr indent="342900"/>
            <a:r>
              <a:rPr lang="ru-RU" b="1" dirty="0" smtClean="0">
                <a:latin typeface="Arial Black" pitchFamily="34" charset="0"/>
                <a:ea typeface="Times New Roman"/>
                <a:cs typeface="Times New Roman" panose="02020603050405020304" pitchFamily="18" charset="0"/>
              </a:rPr>
              <a:t>	10. «Финансово-хозяйственная деятельность».</a:t>
            </a:r>
          </a:p>
          <a:p>
            <a:pPr indent="342900"/>
            <a:r>
              <a:rPr lang="ru-RU" b="1" dirty="0" smtClean="0">
                <a:latin typeface="Arial Black" pitchFamily="34" charset="0"/>
                <a:ea typeface="Times New Roman"/>
                <a:cs typeface="Times New Roman" panose="02020603050405020304" pitchFamily="18" charset="0"/>
              </a:rPr>
              <a:t>	11. «Вакантные места для приема (перевода) обучающихся».</a:t>
            </a:r>
          </a:p>
          <a:p>
            <a:pPr indent="342900"/>
            <a:r>
              <a:rPr lang="ru-RU" b="1" dirty="0" smtClean="0">
                <a:latin typeface="Arial Black" pitchFamily="34" charset="0"/>
                <a:ea typeface="Times New Roman"/>
                <a:cs typeface="Times New Roman" panose="02020603050405020304" pitchFamily="18" charset="0"/>
              </a:rPr>
              <a:t>	12. «Стипендии и меры поддержки обучающихся».</a:t>
            </a:r>
          </a:p>
          <a:p>
            <a:pPr indent="342900"/>
            <a:r>
              <a:rPr lang="ru-RU" b="1" dirty="0" smtClean="0">
                <a:latin typeface="Arial Black" pitchFamily="34" charset="0"/>
                <a:ea typeface="Times New Roman"/>
                <a:cs typeface="Times New Roman" panose="02020603050405020304" pitchFamily="18" charset="0"/>
              </a:rPr>
              <a:t>	13. «Международное сотрудничество».</a:t>
            </a:r>
          </a:p>
          <a:p>
            <a:pPr indent="342900"/>
            <a:r>
              <a:rPr lang="ru-RU" b="1" dirty="0">
                <a:latin typeface="Arial Black" pitchFamily="34" charset="0"/>
                <a:ea typeface="Times New Roman"/>
                <a:cs typeface="Times New Roman" panose="02020603050405020304" pitchFamily="18" charset="0"/>
              </a:rPr>
              <a:t>	</a:t>
            </a:r>
            <a:r>
              <a:rPr lang="ru-RU" b="1" dirty="0" smtClean="0">
                <a:latin typeface="Arial Black" pitchFamily="34" charset="0"/>
                <a:ea typeface="Times New Roman"/>
                <a:cs typeface="Times New Roman" panose="02020603050405020304" pitchFamily="18" charset="0"/>
              </a:rPr>
              <a:t>14. «Организация питания в образовательной организации».</a:t>
            </a:r>
            <a:r>
              <a:rPr lang="ru-RU" sz="1400" b="1" dirty="0" smtClean="0">
                <a:solidFill>
                  <a:srgbClr val="0070C0"/>
                </a:solidFill>
                <a:latin typeface="Arial Black" pitchFamily="34" charset="0"/>
                <a:ea typeface="Times New Roman"/>
                <a:cs typeface="Times New Roman" panose="02020603050405020304" pitchFamily="18" charset="0"/>
              </a:rPr>
              <a:t>		</a:t>
            </a:r>
            <a:endParaRPr lang="ru-RU" sz="1400" dirty="0">
              <a:latin typeface="Arial Black" pitchFamily="34" charset="0"/>
              <a:ea typeface="Times New Roman"/>
              <a:cs typeface="Times New Roman" panose="02020603050405020304" pitchFamily="18" charset="0"/>
            </a:endParaRP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986494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6" y="116632"/>
            <a:ext cx="10225136" cy="856283"/>
          </a:xfrm>
        </p:spPr>
        <p:txBody>
          <a:bodyPr>
            <a:normAutofit fontScale="90000"/>
          </a:bodyPr>
          <a:lstStyle/>
          <a:p>
            <a:pPr lvl="0">
              <a:spcBef>
                <a:spcPts val="0"/>
              </a:spcBef>
              <a:defRPr/>
            </a:pP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a:solidFill>
                  <a:srgbClr val="0000FF"/>
                </a:solidFill>
                <a:latin typeface="Times New Roman" pitchFamily="18" charset="0"/>
                <a:ea typeface="+mn-ea"/>
                <a:cs typeface="+mn-cs"/>
              </a:rPr>
              <a:t/>
            </a:r>
            <a:br>
              <a:rPr lang="ru-RU" altLang="ru-RU" sz="2400" b="1" u="sng" kern="0" dirty="0">
                <a:solidFill>
                  <a:srgbClr val="0000FF"/>
                </a:solidFill>
                <a:latin typeface="Times New Roman" pitchFamily="18" charset="0"/>
                <a:ea typeface="+mn-ea"/>
                <a:cs typeface="+mn-cs"/>
              </a:rPr>
            </a:br>
            <a:endParaRPr lang="ru-RU" sz="22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765728" y="886627"/>
            <a:ext cx="11089232" cy="5854742"/>
          </a:xfrm>
        </p:spPr>
        <p:txBody>
          <a:bodyPr>
            <a:normAutofit fontScale="25000" lnSpcReduction="20000"/>
          </a:bodyPr>
          <a:lstStyle/>
          <a:p>
            <a:pPr marL="0" indent="0" algn="just">
              <a:lnSpc>
                <a:spcPct val="120000"/>
              </a:lnSpc>
              <a:spcBef>
                <a:spcPts val="0"/>
              </a:spcBef>
              <a:buNone/>
            </a:pPr>
            <a:r>
              <a:rPr lang="ru-RU" sz="5200" dirty="0" smtClean="0">
                <a:solidFill>
                  <a:srgbClr val="00B050"/>
                </a:solidFill>
                <a:latin typeface="Times New Roman" panose="02020603050405020304" pitchFamily="18" charset="0"/>
                <a:ea typeface="Times New Roman"/>
                <a:cs typeface="Times New Roman" panose="02020603050405020304" pitchFamily="18" charset="0"/>
              </a:rPr>
              <a:t>	</a:t>
            </a:r>
            <a:r>
              <a:rPr lang="ru-RU" sz="5200" b="1" dirty="0" smtClean="0">
                <a:solidFill>
                  <a:srgbClr val="FF0000"/>
                </a:solidFill>
                <a:latin typeface="Arial Black" pitchFamily="34" charset="0"/>
                <a:ea typeface="Times New Roman"/>
                <a:cs typeface="Times New Roman" panose="02020603050405020304" pitchFamily="18" charset="0"/>
              </a:rPr>
              <a:t>а)</a:t>
            </a:r>
            <a:r>
              <a:rPr lang="ru-RU" sz="5200" dirty="0" smtClean="0">
                <a:solidFill>
                  <a:srgbClr val="FF0000"/>
                </a:solidFill>
                <a:latin typeface="Arial Black" pitchFamily="34" charset="0"/>
                <a:ea typeface="Times New Roman"/>
                <a:cs typeface="Times New Roman" panose="02020603050405020304" pitchFamily="18" charset="0"/>
              </a:rPr>
              <a:t> </a:t>
            </a:r>
            <a:r>
              <a:rPr lang="ru-RU" sz="5200" dirty="0" smtClean="0">
                <a:latin typeface="Arial Black" pitchFamily="34" charset="0"/>
                <a:ea typeface="Times New Roman"/>
                <a:cs typeface="Times New Roman" panose="02020603050405020304" pitchFamily="18" charset="0"/>
              </a:rPr>
              <a:t>о полном </a:t>
            </a:r>
            <a:r>
              <a:rPr lang="ru-RU" sz="5200" dirty="0">
                <a:latin typeface="Arial Black" pitchFamily="34" charset="0"/>
                <a:ea typeface="Times New Roman"/>
                <a:cs typeface="Times New Roman" panose="02020603050405020304" pitchFamily="18" charset="0"/>
              </a:rPr>
              <a:t>и сокращенном (при наличии) наименовании образовательной организации;</a:t>
            </a:r>
          </a:p>
          <a:p>
            <a:pPr marL="0" indent="0" algn="just">
              <a:lnSpc>
                <a:spcPct val="120000"/>
              </a:lnSpc>
              <a:spcBef>
                <a:spcPts val="0"/>
              </a:spcBef>
              <a:buNone/>
            </a:pPr>
            <a:r>
              <a:rPr lang="ru-RU" sz="5200" dirty="0" smtClean="0">
                <a:solidFill>
                  <a:srgbClr val="00B050"/>
                </a:solidFill>
                <a:latin typeface="Arial Black" pitchFamily="34" charset="0"/>
                <a:ea typeface="Times New Roman"/>
                <a:cs typeface="Times New Roman" panose="02020603050405020304" pitchFamily="18" charset="0"/>
              </a:rPr>
              <a:t>	</a:t>
            </a:r>
            <a:r>
              <a:rPr lang="ru-RU" sz="5200" b="1" dirty="0" smtClean="0">
                <a:solidFill>
                  <a:srgbClr val="FF0000"/>
                </a:solidFill>
                <a:latin typeface="Arial Black" pitchFamily="34" charset="0"/>
                <a:ea typeface="Times New Roman"/>
                <a:cs typeface="Times New Roman" panose="02020603050405020304" pitchFamily="18" charset="0"/>
              </a:rPr>
              <a:t>б)</a:t>
            </a:r>
            <a:r>
              <a:rPr lang="ru-RU" sz="5200" dirty="0" smtClean="0">
                <a:solidFill>
                  <a:srgbClr val="FF0000"/>
                </a:solidFill>
                <a:latin typeface="Arial Black" pitchFamily="34" charset="0"/>
                <a:ea typeface="Times New Roman"/>
                <a:cs typeface="Times New Roman" panose="02020603050405020304" pitchFamily="18" charset="0"/>
              </a:rPr>
              <a:t> </a:t>
            </a:r>
            <a:r>
              <a:rPr lang="ru-RU" sz="5200" dirty="0" smtClean="0">
                <a:latin typeface="Arial Black" pitchFamily="34" charset="0"/>
                <a:ea typeface="Times New Roman"/>
                <a:cs typeface="Times New Roman" panose="02020603050405020304" pitchFamily="18" charset="0"/>
              </a:rPr>
              <a:t>о </a:t>
            </a:r>
            <a:r>
              <a:rPr lang="ru-RU" sz="5200" dirty="0">
                <a:latin typeface="Arial Black" pitchFamily="34" charset="0"/>
                <a:ea typeface="Times New Roman"/>
                <a:cs typeface="Times New Roman" panose="02020603050405020304" pitchFamily="18" charset="0"/>
              </a:rPr>
              <a:t>дате создания образовательной организации;</a:t>
            </a:r>
          </a:p>
          <a:p>
            <a:pPr marL="0" indent="0" algn="just">
              <a:lnSpc>
                <a:spcPct val="120000"/>
              </a:lnSpc>
              <a:spcBef>
                <a:spcPts val="0"/>
              </a:spcBef>
              <a:buNone/>
            </a:pPr>
            <a:r>
              <a:rPr lang="ru-RU" sz="5200" dirty="0" smtClean="0">
                <a:solidFill>
                  <a:srgbClr val="00B050"/>
                </a:solidFill>
                <a:latin typeface="Arial Black" pitchFamily="34" charset="0"/>
                <a:ea typeface="Times New Roman"/>
                <a:cs typeface="Times New Roman" panose="02020603050405020304" pitchFamily="18" charset="0"/>
              </a:rPr>
              <a:t>	</a:t>
            </a:r>
            <a:r>
              <a:rPr lang="ru-RU" sz="5200" b="1" dirty="0" smtClean="0">
                <a:solidFill>
                  <a:srgbClr val="FF0000"/>
                </a:solidFill>
                <a:latin typeface="Arial Black" pitchFamily="34" charset="0"/>
                <a:ea typeface="Times New Roman"/>
                <a:cs typeface="Times New Roman" panose="02020603050405020304" pitchFamily="18" charset="0"/>
              </a:rPr>
              <a:t>в)</a:t>
            </a:r>
            <a:r>
              <a:rPr lang="ru-RU" sz="5200" dirty="0" smtClean="0">
                <a:solidFill>
                  <a:srgbClr val="FF0000"/>
                </a:solidFill>
                <a:latin typeface="Arial Black" pitchFamily="34" charset="0"/>
                <a:ea typeface="Times New Roman"/>
                <a:cs typeface="Times New Roman" panose="02020603050405020304" pitchFamily="18" charset="0"/>
              </a:rPr>
              <a:t> </a:t>
            </a:r>
            <a:r>
              <a:rPr lang="ru-RU" sz="5200" dirty="0" smtClean="0">
                <a:latin typeface="Arial Black" pitchFamily="34" charset="0"/>
                <a:ea typeface="Times New Roman"/>
                <a:cs typeface="Times New Roman" panose="02020603050405020304" pitchFamily="18" charset="0"/>
              </a:rPr>
              <a:t>об учредителе, учредителях </a:t>
            </a:r>
            <a:r>
              <a:rPr lang="ru-RU" sz="5200" dirty="0">
                <a:latin typeface="Arial Black" pitchFamily="34" charset="0"/>
                <a:ea typeface="Times New Roman"/>
                <a:cs typeface="Times New Roman" panose="02020603050405020304" pitchFamily="18" charset="0"/>
              </a:rPr>
              <a:t>образовательной организации;</a:t>
            </a:r>
          </a:p>
          <a:p>
            <a:pPr marL="0" indent="0" algn="just">
              <a:lnSpc>
                <a:spcPct val="120000"/>
              </a:lnSpc>
              <a:spcBef>
                <a:spcPts val="0"/>
              </a:spcBef>
              <a:buNone/>
            </a:pPr>
            <a:r>
              <a:rPr lang="ru-RU" sz="5200" dirty="0" smtClean="0">
                <a:solidFill>
                  <a:srgbClr val="00B050"/>
                </a:solidFill>
                <a:latin typeface="Arial Black" pitchFamily="34" charset="0"/>
                <a:ea typeface="Times New Roman"/>
                <a:cs typeface="Times New Roman" panose="02020603050405020304" pitchFamily="18" charset="0"/>
              </a:rPr>
              <a:t>	</a:t>
            </a:r>
            <a:r>
              <a:rPr lang="ru-RU" sz="5200" b="1" dirty="0" smtClean="0">
                <a:solidFill>
                  <a:srgbClr val="FF0000"/>
                </a:solidFill>
                <a:latin typeface="Arial Black" pitchFamily="34" charset="0"/>
                <a:ea typeface="Times New Roman"/>
                <a:cs typeface="Times New Roman" panose="02020603050405020304" pitchFamily="18" charset="0"/>
              </a:rPr>
              <a:t>г)</a:t>
            </a:r>
            <a:r>
              <a:rPr lang="ru-RU" sz="5200" dirty="0" smtClean="0">
                <a:solidFill>
                  <a:srgbClr val="FF0000"/>
                </a:solidFill>
                <a:latin typeface="Arial Black" pitchFamily="34" charset="0"/>
                <a:ea typeface="Times New Roman"/>
                <a:cs typeface="Times New Roman" panose="02020603050405020304" pitchFamily="18" charset="0"/>
              </a:rPr>
              <a:t> </a:t>
            </a:r>
            <a:r>
              <a:rPr lang="ru-RU" sz="5200" dirty="0" smtClean="0">
                <a:latin typeface="Arial Black" pitchFamily="34" charset="0"/>
                <a:ea typeface="Times New Roman"/>
                <a:cs typeface="Times New Roman" panose="02020603050405020304" pitchFamily="18" charset="0"/>
              </a:rPr>
              <a:t>о </a:t>
            </a:r>
            <a:r>
              <a:rPr lang="ru-RU" sz="5200" dirty="0">
                <a:latin typeface="Arial Black" pitchFamily="34" charset="0"/>
                <a:ea typeface="Times New Roman"/>
                <a:cs typeface="Times New Roman" panose="02020603050405020304" pitchFamily="18" charset="0"/>
              </a:rPr>
              <a:t>месте нахождения образовательной </a:t>
            </a:r>
            <a:r>
              <a:rPr lang="ru-RU" sz="5200" dirty="0" smtClean="0">
                <a:latin typeface="Arial Black" pitchFamily="34" charset="0"/>
                <a:ea typeface="Times New Roman"/>
                <a:cs typeface="Times New Roman" panose="02020603050405020304" pitchFamily="18" charset="0"/>
              </a:rPr>
              <a:t>организации;</a:t>
            </a:r>
            <a:endParaRPr lang="ru-RU" sz="5200" dirty="0">
              <a:latin typeface="Arial Black" pitchFamily="34" charset="0"/>
              <a:ea typeface="Times New Roman"/>
              <a:cs typeface="Times New Roman" panose="02020603050405020304" pitchFamily="18" charset="0"/>
            </a:endParaRPr>
          </a:p>
          <a:p>
            <a:pPr marL="0" indent="0" algn="just">
              <a:lnSpc>
                <a:spcPct val="120000"/>
              </a:lnSpc>
              <a:spcBef>
                <a:spcPts val="0"/>
              </a:spcBef>
              <a:buNone/>
            </a:pPr>
            <a:r>
              <a:rPr lang="ru-RU" sz="5200" dirty="0" smtClean="0">
                <a:solidFill>
                  <a:srgbClr val="00B050"/>
                </a:solidFill>
                <a:latin typeface="Arial Black" pitchFamily="34" charset="0"/>
                <a:ea typeface="Times New Roman"/>
                <a:cs typeface="Times New Roman" panose="02020603050405020304" pitchFamily="18" charset="0"/>
              </a:rPr>
              <a:t>	</a:t>
            </a:r>
            <a:r>
              <a:rPr lang="ru-RU" sz="5200" b="1" dirty="0" smtClean="0">
                <a:solidFill>
                  <a:srgbClr val="FF0000"/>
                </a:solidFill>
                <a:latin typeface="Arial Black" pitchFamily="34" charset="0"/>
                <a:ea typeface="Times New Roman"/>
                <a:cs typeface="Times New Roman" panose="02020603050405020304" pitchFamily="18" charset="0"/>
              </a:rPr>
              <a:t>д)</a:t>
            </a:r>
            <a:r>
              <a:rPr lang="ru-RU" sz="5200" dirty="0" smtClean="0">
                <a:solidFill>
                  <a:srgbClr val="FF0000"/>
                </a:solidFill>
                <a:latin typeface="Arial Black" pitchFamily="34" charset="0"/>
                <a:ea typeface="Times New Roman"/>
                <a:cs typeface="Times New Roman" panose="02020603050405020304" pitchFamily="18" charset="0"/>
              </a:rPr>
              <a:t> </a:t>
            </a:r>
            <a:r>
              <a:rPr lang="ru-RU" sz="5200" dirty="0" smtClean="0">
                <a:latin typeface="Arial Black" pitchFamily="34" charset="0"/>
                <a:ea typeface="Times New Roman"/>
                <a:cs typeface="Times New Roman" panose="02020603050405020304" pitchFamily="18" charset="0"/>
              </a:rPr>
              <a:t>о </a:t>
            </a:r>
            <a:r>
              <a:rPr lang="ru-RU" sz="5200" dirty="0">
                <a:latin typeface="Arial Black" pitchFamily="34" charset="0"/>
                <a:ea typeface="Times New Roman"/>
                <a:cs typeface="Times New Roman" panose="02020603050405020304" pitchFamily="18" charset="0"/>
              </a:rPr>
              <a:t>режиме и графике работы образовательной </a:t>
            </a:r>
            <a:r>
              <a:rPr lang="ru-RU" sz="5200" dirty="0" smtClean="0">
                <a:latin typeface="Arial Black" pitchFamily="34" charset="0"/>
                <a:ea typeface="Times New Roman"/>
                <a:cs typeface="Times New Roman" panose="02020603050405020304" pitchFamily="18" charset="0"/>
              </a:rPr>
              <a:t>организации;</a:t>
            </a:r>
            <a:endParaRPr lang="ru-RU" sz="5200" dirty="0">
              <a:latin typeface="Arial Black" pitchFamily="34" charset="0"/>
              <a:ea typeface="Times New Roman"/>
              <a:cs typeface="Times New Roman" panose="02020603050405020304" pitchFamily="18" charset="0"/>
            </a:endParaRPr>
          </a:p>
          <a:p>
            <a:pPr marL="0" indent="0" algn="just">
              <a:lnSpc>
                <a:spcPct val="120000"/>
              </a:lnSpc>
              <a:spcBef>
                <a:spcPts val="0"/>
              </a:spcBef>
              <a:buNone/>
            </a:pPr>
            <a:r>
              <a:rPr lang="ru-RU" sz="5200" dirty="0" smtClean="0">
                <a:solidFill>
                  <a:srgbClr val="00B050"/>
                </a:solidFill>
                <a:latin typeface="Arial Black" pitchFamily="34" charset="0"/>
                <a:ea typeface="Times New Roman"/>
                <a:cs typeface="Times New Roman" panose="02020603050405020304" pitchFamily="18" charset="0"/>
              </a:rPr>
              <a:t>	</a:t>
            </a:r>
            <a:r>
              <a:rPr lang="ru-RU" sz="5200" b="1" dirty="0" smtClean="0">
                <a:solidFill>
                  <a:srgbClr val="FF0000"/>
                </a:solidFill>
                <a:latin typeface="Arial Black" pitchFamily="34" charset="0"/>
                <a:ea typeface="Times New Roman"/>
                <a:cs typeface="Times New Roman" panose="02020603050405020304" pitchFamily="18" charset="0"/>
              </a:rPr>
              <a:t>е)</a:t>
            </a:r>
            <a:r>
              <a:rPr lang="ru-RU" sz="5200" dirty="0" smtClean="0">
                <a:solidFill>
                  <a:srgbClr val="FF0000"/>
                </a:solidFill>
                <a:latin typeface="Arial Black" pitchFamily="34" charset="0"/>
                <a:ea typeface="Times New Roman"/>
                <a:cs typeface="Times New Roman" panose="02020603050405020304" pitchFamily="18" charset="0"/>
              </a:rPr>
              <a:t> </a:t>
            </a:r>
            <a:r>
              <a:rPr lang="ru-RU" sz="5200" dirty="0" smtClean="0">
                <a:latin typeface="Arial Black" pitchFamily="34" charset="0"/>
                <a:ea typeface="Times New Roman"/>
                <a:cs typeface="Times New Roman" panose="02020603050405020304" pitchFamily="18" charset="0"/>
              </a:rPr>
              <a:t>о </a:t>
            </a:r>
            <a:r>
              <a:rPr lang="ru-RU" sz="5200" dirty="0">
                <a:latin typeface="Arial Black" pitchFamily="34" charset="0"/>
                <a:ea typeface="Times New Roman"/>
                <a:cs typeface="Times New Roman" panose="02020603050405020304" pitchFamily="18" charset="0"/>
              </a:rPr>
              <a:t>контактных телефонах </a:t>
            </a:r>
            <a:r>
              <a:rPr lang="ru-RU" sz="5200" dirty="0" smtClean="0">
                <a:latin typeface="Arial Black" pitchFamily="34" charset="0"/>
                <a:ea typeface="Times New Roman"/>
                <a:cs typeface="Times New Roman" panose="02020603050405020304" pitchFamily="18" charset="0"/>
              </a:rPr>
              <a:t>и адресах электронной почты образовательной организации;</a:t>
            </a:r>
            <a:endParaRPr lang="ru-RU" sz="5200" dirty="0">
              <a:latin typeface="Arial Black" pitchFamily="34" charset="0"/>
              <a:ea typeface="Times New Roman"/>
              <a:cs typeface="Times New Roman" panose="02020603050405020304" pitchFamily="18" charset="0"/>
            </a:endParaRPr>
          </a:p>
          <a:p>
            <a:pPr marL="0" indent="0" algn="just">
              <a:lnSpc>
                <a:spcPct val="120000"/>
              </a:lnSpc>
              <a:spcBef>
                <a:spcPts val="0"/>
              </a:spcBef>
              <a:buNone/>
            </a:pPr>
            <a:r>
              <a:rPr lang="ru-RU" sz="5200" dirty="0" smtClean="0">
                <a:solidFill>
                  <a:srgbClr val="7030A0"/>
                </a:solidFill>
                <a:latin typeface="Arial Black" pitchFamily="34" charset="0"/>
                <a:ea typeface="Times New Roman"/>
                <a:cs typeface="Times New Roman" panose="02020603050405020304" pitchFamily="18" charset="0"/>
              </a:rPr>
              <a:t>	</a:t>
            </a:r>
            <a:r>
              <a:rPr lang="ru-RU" sz="5200" b="1" dirty="0" smtClean="0">
                <a:solidFill>
                  <a:srgbClr val="FF0000"/>
                </a:solidFill>
                <a:latin typeface="Arial Black" pitchFamily="34" charset="0"/>
                <a:ea typeface="Times New Roman"/>
                <a:cs typeface="Times New Roman" panose="02020603050405020304" pitchFamily="18" charset="0"/>
              </a:rPr>
              <a:t>ж) </a:t>
            </a:r>
            <a:r>
              <a:rPr lang="ru-RU" sz="5200" dirty="0" smtClean="0">
                <a:latin typeface="Arial Black" pitchFamily="34" charset="0"/>
                <a:ea typeface="Times New Roman"/>
                <a:cs typeface="Times New Roman" panose="02020603050405020304" pitchFamily="18" charset="0"/>
              </a:rPr>
              <a:t>о местах осуществления образовательной деятельности, сведения о которых в соответствии с Федеральным законом от 29 </a:t>
            </a:r>
            <a:r>
              <a:rPr lang="ru-RU" sz="5200" dirty="0">
                <a:latin typeface="Arial Black" pitchFamily="34" charset="0"/>
                <a:ea typeface="Times New Roman"/>
                <a:cs typeface="Times New Roman" panose="02020603050405020304" pitchFamily="18" charset="0"/>
              </a:rPr>
              <a:t>декабря 2012 г. </a:t>
            </a:r>
            <a:r>
              <a:rPr lang="ru-RU" sz="5200" dirty="0" smtClean="0">
                <a:latin typeface="Arial Black" pitchFamily="34" charset="0"/>
                <a:ea typeface="Times New Roman"/>
                <a:cs typeface="Times New Roman" panose="02020603050405020304" pitchFamily="18" charset="0"/>
              </a:rPr>
              <a:t>№ </a:t>
            </a:r>
            <a:r>
              <a:rPr lang="ru-RU" sz="5200" dirty="0">
                <a:latin typeface="Arial Black" pitchFamily="34" charset="0"/>
                <a:ea typeface="Times New Roman"/>
                <a:cs typeface="Times New Roman" panose="02020603050405020304" pitchFamily="18" charset="0"/>
              </a:rPr>
              <a:t>273-ФЗ «Об образовании в Российской Федерации» </a:t>
            </a:r>
            <a:r>
              <a:rPr lang="ru-RU" sz="5200" dirty="0" smtClean="0">
                <a:latin typeface="Arial Black" pitchFamily="34" charset="0"/>
                <a:ea typeface="Times New Roman"/>
                <a:cs typeface="Times New Roman" panose="02020603050405020304" pitchFamily="18" charset="0"/>
              </a:rPr>
              <a:t>не включаются в соответствующую запись в реестре лицензий на осуществление образовательной деятельности, данные указываются в виде адреса места нахождения,       в том числе: </a:t>
            </a:r>
          </a:p>
          <a:p>
            <a:pPr marL="0" indent="0" algn="just">
              <a:lnSpc>
                <a:spcPct val="120000"/>
              </a:lnSpc>
              <a:spcBef>
                <a:spcPts val="0"/>
              </a:spcBef>
              <a:buNone/>
            </a:pPr>
            <a:r>
              <a:rPr lang="ru-RU" sz="5200" dirty="0" smtClean="0">
                <a:latin typeface="Arial Black" pitchFamily="34" charset="0"/>
                <a:ea typeface="Times New Roman"/>
                <a:cs typeface="Times New Roman" panose="02020603050405020304" pitchFamily="18" charset="0"/>
              </a:rPr>
              <a:t>	- места </a:t>
            </a:r>
            <a:r>
              <a:rPr lang="ru-RU" sz="5200" dirty="0">
                <a:latin typeface="Arial Black" pitchFamily="34" charset="0"/>
                <a:ea typeface="Times New Roman"/>
                <a:cs typeface="Times New Roman" panose="02020603050405020304" pitchFamily="18" charset="0"/>
              </a:rPr>
              <a:t>осуществления образовательной деятельности </a:t>
            </a:r>
            <a:r>
              <a:rPr lang="ru-RU" sz="5200" dirty="0" smtClean="0">
                <a:latin typeface="Arial Black" pitchFamily="34" charset="0"/>
                <a:ea typeface="Times New Roman"/>
                <a:cs typeface="Times New Roman" panose="02020603050405020304" pitchFamily="18" charset="0"/>
              </a:rPr>
              <a:t>при использовании сетевой формы реализации образовательных программ,</a:t>
            </a:r>
          </a:p>
          <a:p>
            <a:pPr marL="0" indent="0" algn="just">
              <a:lnSpc>
                <a:spcPct val="120000"/>
              </a:lnSpc>
              <a:spcBef>
                <a:spcPts val="0"/>
              </a:spcBef>
              <a:buNone/>
            </a:pPr>
            <a:r>
              <a:rPr lang="ru-RU" sz="5200" dirty="0" smtClean="0">
                <a:latin typeface="Arial Black" pitchFamily="34" charset="0"/>
                <a:ea typeface="Times New Roman"/>
                <a:cs typeface="Times New Roman" panose="02020603050405020304" pitchFamily="18" charset="0"/>
              </a:rPr>
              <a:t>	- </a:t>
            </a:r>
            <a:r>
              <a:rPr lang="ru-RU" sz="5200" dirty="0">
                <a:latin typeface="Arial Black" pitchFamily="34" charset="0"/>
                <a:ea typeface="Times New Roman"/>
                <a:cs typeface="Times New Roman" panose="02020603050405020304" pitchFamily="18" charset="0"/>
              </a:rPr>
              <a:t>места проведения </a:t>
            </a:r>
            <a:r>
              <a:rPr lang="ru-RU" sz="5200" dirty="0" smtClean="0">
                <a:latin typeface="Arial Black" pitchFamily="34" charset="0"/>
                <a:ea typeface="Times New Roman"/>
                <a:cs typeface="Times New Roman" panose="02020603050405020304" pitchFamily="18" charset="0"/>
              </a:rPr>
              <a:t>практики,</a:t>
            </a:r>
          </a:p>
          <a:p>
            <a:pPr marL="0" indent="0" algn="just">
              <a:lnSpc>
                <a:spcPct val="120000"/>
              </a:lnSpc>
              <a:spcBef>
                <a:spcPts val="0"/>
              </a:spcBef>
              <a:buNone/>
            </a:pPr>
            <a:r>
              <a:rPr lang="ru-RU" sz="5200" dirty="0">
                <a:latin typeface="Arial Black" pitchFamily="34" charset="0"/>
                <a:ea typeface="Times New Roman"/>
                <a:cs typeface="Times New Roman" panose="02020603050405020304" pitchFamily="18" charset="0"/>
              </a:rPr>
              <a:t>	</a:t>
            </a:r>
            <a:r>
              <a:rPr lang="ru-RU" sz="5200" dirty="0" smtClean="0">
                <a:latin typeface="Arial Black" pitchFamily="34" charset="0"/>
                <a:ea typeface="Times New Roman"/>
                <a:cs typeface="Times New Roman" panose="02020603050405020304" pitchFamily="18" charset="0"/>
              </a:rPr>
              <a:t>- места проведения практической подготовки обучающихся,</a:t>
            </a:r>
          </a:p>
          <a:p>
            <a:pPr marL="0" indent="0" algn="just">
              <a:lnSpc>
                <a:spcPct val="120000"/>
              </a:lnSpc>
              <a:spcBef>
                <a:spcPts val="0"/>
              </a:spcBef>
              <a:buNone/>
            </a:pPr>
            <a:r>
              <a:rPr lang="ru-RU" sz="5200" dirty="0" smtClean="0">
                <a:latin typeface="Arial Black" pitchFamily="34" charset="0"/>
                <a:ea typeface="Times New Roman"/>
                <a:cs typeface="Times New Roman" panose="02020603050405020304" pitchFamily="18" charset="0"/>
              </a:rPr>
              <a:t>	- </a:t>
            </a:r>
            <a:r>
              <a:rPr lang="ru-RU" sz="5200" dirty="0">
                <a:latin typeface="Arial Black" pitchFamily="34" charset="0"/>
                <a:ea typeface="Times New Roman"/>
                <a:cs typeface="Times New Roman" panose="02020603050405020304" pitchFamily="18" charset="0"/>
              </a:rPr>
              <a:t>места проведения </a:t>
            </a:r>
            <a:r>
              <a:rPr lang="ru-RU" sz="5200" dirty="0" smtClean="0">
                <a:latin typeface="Arial Black" pitchFamily="34" charset="0"/>
                <a:ea typeface="Times New Roman"/>
                <a:cs typeface="Times New Roman" panose="02020603050405020304" pitchFamily="18" charset="0"/>
              </a:rPr>
              <a:t>государственной итоговой аттестации.</a:t>
            </a:r>
          </a:p>
          <a:p>
            <a:pPr marL="0" indent="0" algn="just">
              <a:lnSpc>
                <a:spcPct val="120000"/>
              </a:lnSpc>
              <a:spcBef>
                <a:spcPts val="0"/>
              </a:spcBef>
              <a:buNone/>
            </a:pPr>
            <a:r>
              <a:rPr lang="ru-RU" sz="5200" dirty="0">
                <a:latin typeface="Arial Black" pitchFamily="34" charset="0"/>
                <a:ea typeface="Times New Roman"/>
                <a:cs typeface="Times New Roman" panose="02020603050405020304" pitchFamily="18" charset="0"/>
              </a:rPr>
              <a:t>	</a:t>
            </a:r>
            <a:r>
              <a:rPr lang="ru-RU" sz="5200" dirty="0" smtClean="0">
                <a:latin typeface="Arial Black" pitchFamily="34" charset="0"/>
                <a:ea typeface="Times New Roman"/>
                <a:cs typeface="Times New Roman" panose="02020603050405020304" pitchFamily="18" charset="0"/>
              </a:rPr>
              <a:t>- места осуществления образовательной деятельности по </a:t>
            </a:r>
            <a:r>
              <a:rPr lang="ru-RU" sz="5200" dirty="0">
                <a:latin typeface="Arial Black" pitchFamily="34" charset="0"/>
                <a:ea typeface="Times New Roman"/>
                <a:cs typeface="Times New Roman" panose="02020603050405020304" pitchFamily="18" charset="0"/>
              </a:rPr>
              <a:t>дополнительным </a:t>
            </a:r>
            <a:r>
              <a:rPr lang="ru-RU" sz="5200" dirty="0" smtClean="0">
                <a:latin typeface="Arial Black" pitchFamily="34" charset="0"/>
                <a:ea typeface="Times New Roman"/>
                <a:cs typeface="Times New Roman" panose="02020603050405020304" pitchFamily="18" charset="0"/>
              </a:rPr>
              <a:t>образовательным программам</a:t>
            </a:r>
            <a:r>
              <a:rPr lang="ru-RU" sz="5200" dirty="0">
                <a:latin typeface="Arial Black" pitchFamily="34" charset="0"/>
                <a:ea typeface="Times New Roman"/>
                <a:cs typeface="Times New Roman" panose="02020603050405020304" pitchFamily="18" charset="0"/>
              </a:rPr>
              <a:t>,</a:t>
            </a:r>
            <a:endParaRPr lang="ru-RU" sz="5200" dirty="0" smtClean="0">
              <a:latin typeface="Arial Black" pitchFamily="34" charset="0"/>
              <a:ea typeface="Times New Roman"/>
              <a:cs typeface="Times New Roman" panose="02020603050405020304" pitchFamily="18" charset="0"/>
            </a:endParaRPr>
          </a:p>
          <a:p>
            <a:pPr marL="0" indent="0" algn="just">
              <a:lnSpc>
                <a:spcPct val="120000"/>
              </a:lnSpc>
              <a:spcBef>
                <a:spcPts val="0"/>
              </a:spcBef>
              <a:buNone/>
            </a:pPr>
            <a:r>
              <a:rPr lang="ru-RU" sz="5200" dirty="0" smtClean="0">
                <a:latin typeface="Arial Black" pitchFamily="34" charset="0"/>
                <a:ea typeface="Times New Roman"/>
                <a:cs typeface="Times New Roman" panose="02020603050405020304" pitchFamily="18" charset="0"/>
              </a:rPr>
              <a:t>	- места </a:t>
            </a:r>
            <a:r>
              <a:rPr lang="ru-RU" sz="5200" dirty="0">
                <a:latin typeface="Arial Black" pitchFamily="34" charset="0"/>
                <a:ea typeface="Times New Roman"/>
                <a:cs typeface="Times New Roman" panose="02020603050405020304" pitchFamily="18" charset="0"/>
              </a:rPr>
              <a:t>осуществления образовательной деятельности по основным программам профессионального </a:t>
            </a:r>
            <a:r>
              <a:rPr lang="ru-RU" sz="5200" dirty="0" smtClean="0">
                <a:latin typeface="Arial Black" pitchFamily="34" charset="0"/>
                <a:ea typeface="Times New Roman"/>
                <a:cs typeface="Times New Roman" panose="02020603050405020304" pitchFamily="18" charset="0"/>
              </a:rPr>
              <a:t>обучения;</a:t>
            </a:r>
          </a:p>
          <a:p>
            <a:pPr marL="0" indent="0" algn="just">
              <a:lnSpc>
                <a:spcPct val="120000"/>
              </a:lnSpc>
              <a:spcBef>
                <a:spcPts val="0"/>
              </a:spcBef>
              <a:buNone/>
            </a:pPr>
            <a:r>
              <a:rPr lang="ru-RU" sz="5200" dirty="0">
                <a:solidFill>
                  <a:srgbClr val="7030A0"/>
                </a:solidFill>
                <a:latin typeface="Arial Black" pitchFamily="34" charset="0"/>
                <a:ea typeface="Times New Roman"/>
                <a:cs typeface="Times New Roman" panose="02020603050405020304" pitchFamily="18" charset="0"/>
              </a:rPr>
              <a:t>	</a:t>
            </a:r>
            <a:r>
              <a:rPr lang="ru-RU" sz="5200" b="1" dirty="0" smtClean="0">
                <a:solidFill>
                  <a:srgbClr val="FF0000"/>
                </a:solidFill>
                <a:latin typeface="Arial Black" pitchFamily="34" charset="0"/>
                <a:ea typeface="Times New Roman"/>
                <a:cs typeface="Times New Roman" panose="02020603050405020304" pitchFamily="18" charset="0"/>
              </a:rPr>
              <a:t>з) </a:t>
            </a:r>
            <a:r>
              <a:rPr lang="ru-RU" sz="5200" dirty="0" smtClean="0">
                <a:latin typeface="Arial Black" pitchFamily="34" charset="0"/>
                <a:ea typeface="Times New Roman"/>
                <a:cs typeface="Times New Roman" panose="02020603050405020304" pitchFamily="18" charset="0"/>
              </a:rPr>
              <a:t>о лицензии на осуществление образовательной деятельности </a:t>
            </a:r>
            <a:r>
              <a:rPr lang="ru-RU" sz="5200" b="1" i="1" dirty="0" smtClean="0">
                <a:solidFill>
                  <a:srgbClr val="FF0000"/>
                </a:solidFill>
                <a:latin typeface="Arial Black" pitchFamily="34" charset="0"/>
                <a:ea typeface="Times New Roman"/>
                <a:cs typeface="Times New Roman" panose="02020603050405020304" pitchFamily="18" charset="0"/>
              </a:rPr>
              <a:t>(выписке из реестра лицензий на осуществление образовательной деятельности);</a:t>
            </a:r>
          </a:p>
          <a:p>
            <a:pPr marL="0" indent="0" algn="just">
              <a:lnSpc>
                <a:spcPct val="120000"/>
              </a:lnSpc>
              <a:spcBef>
                <a:spcPts val="0"/>
              </a:spcBef>
              <a:buNone/>
            </a:pPr>
            <a:r>
              <a:rPr lang="ru-RU" sz="5200" dirty="0">
                <a:solidFill>
                  <a:srgbClr val="00B050"/>
                </a:solidFill>
                <a:latin typeface="Arial Black" pitchFamily="34" charset="0"/>
                <a:ea typeface="Times New Roman"/>
                <a:cs typeface="Times New Roman" panose="02020603050405020304" pitchFamily="18" charset="0"/>
              </a:rPr>
              <a:t>	</a:t>
            </a:r>
            <a:r>
              <a:rPr lang="ru-RU" sz="5200" b="1" dirty="0" smtClean="0">
                <a:solidFill>
                  <a:srgbClr val="FF0000"/>
                </a:solidFill>
                <a:latin typeface="Arial Black" pitchFamily="34" charset="0"/>
                <a:ea typeface="Times New Roman"/>
                <a:cs typeface="Times New Roman" panose="02020603050405020304" pitchFamily="18" charset="0"/>
              </a:rPr>
              <a:t>и) </a:t>
            </a:r>
            <a:r>
              <a:rPr lang="ru-RU" sz="5200" dirty="0" smtClean="0">
                <a:latin typeface="Arial Black" pitchFamily="34" charset="0"/>
                <a:ea typeface="Times New Roman"/>
                <a:cs typeface="Times New Roman" panose="02020603050405020304" pitchFamily="18" charset="0"/>
              </a:rPr>
              <a:t>о наличии или об отсутствии государственной аккредитации образовательной деятельности по реализуемым образовательным программам, </a:t>
            </a:r>
            <a:r>
              <a:rPr lang="ru-RU" sz="5200" b="1" dirty="0" smtClean="0">
                <a:solidFill>
                  <a:srgbClr val="00B050"/>
                </a:solidFill>
                <a:latin typeface="Arial Black" pitchFamily="34" charset="0"/>
                <a:ea typeface="Times New Roman"/>
                <a:cs typeface="Times New Roman" panose="02020603050405020304" pitchFamily="18" charset="0"/>
              </a:rPr>
              <a:t>за исключением </a:t>
            </a:r>
            <a:r>
              <a:rPr lang="ru-RU" sz="5200" dirty="0" smtClean="0">
                <a:solidFill>
                  <a:srgbClr val="00B050"/>
                </a:solidFill>
                <a:latin typeface="Arial Black" pitchFamily="34" charset="0"/>
                <a:ea typeface="Times New Roman"/>
                <a:cs typeface="Times New Roman" panose="02020603050405020304" pitchFamily="18" charset="0"/>
              </a:rPr>
              <a:t>образовательных программ дошкольного образования</a:t>
            </a:r>
            <a:r>
              <a:rPr lang="ru-RU" sz="5200" dirty="0" smtClean="0">
                <a:latin typeface="Arial Black" pitchFamily="34" charset="0"/>
                <a:ea typeface="Times New Roman"/>
                <a:cs typeface="Times New Roman" panose="02020603050405020304" pitchFamily="18" charset="0"/>
              </a:rPr>
              <a:t>, программ подготовки научных и научно-педагогических кадров в аспирантуре (адьюнктуре), </a:t>
            </a:r>
            <a:r>
              <a:rPr lang="ru-RU" sz="5200" dirty="0" smtClean="0">
                <a:solidFill>
                  <a:srgbClr val="00B050"/>
                </a:solidFill>
                <a:latin typeface="Arial Black" pitchFamily="34" charset="0"/>
                <a:ea typeface="Times New Roman"/>
                <a:cs typeface="Times New Roman" panose="02020603050405020304" pitchFamily="18" charset="0"/>
              </a:rPr>
              <a:t>образовательных программ, реализуемых в соответствии с федеральным государственным образовательным стандартом образования обучающихся с нарушением интеллекта, основных программ профессионального обучения, дополнительных образовательных программ </a:t>
            </a:r>
            <a:r>
              <a:rPr lang="ru-RU" sz="5200" b="1" i="1" dirty="0" smtClean="0">
                <a:solidFill>
                  <a:srgbClr val="FF0000"/>
                </a:solidFill>
                <a:latin typeface="Arial Black" pitchFamily="34" charset="0"/>
                <a:ea typeface="Times New Roman"/>
                <a:cs typeface="Times New Roman" panose="02020603050405020304" pitchFamily="18" charset="0"/>
              </a:rPr>
              <a:t>(выписке из государственной информационной системы «Реестр организаций, осуществляющих образовательную деятельность по имеющим государственную аккредитацию образовательным программам).</a:t>
            </a:r>
            <a:r>
              <a:rPr lang="ru-RU" sz="5200" dirty="0" smtClean="0">
                <a:latin typeface="Arial Black" pitchFamily="34" charset="0"/>
                <a:ea typeface="Times New Roman"/>
                <a:cs typeface="Times New Roman" panose="02020603050405020304" pitchFamily="18" charset="0"/>
              </a:rPr>
              <a:t>	</a:t>
            </a:r>
            <a:endParaRPr lang="ru-RU" sz="1600" dirty="0">
              <a:latin typeface="Times New Roman" panose="02020603050405020304" pitchFamily="18" charset="0"/>
              <a:ea typeface="Calibri"/>
              <a:cs typeface="Times New Roman" panose="02020603050405020304" pitchFamily="18" charset="0"/>
            </a:endParaRPr>
          </a:p>
          <a:p>
            <a:pPr marL="0" lvl="0" indent="0" eaLnBrk="0" fontAlgn="base" hangingPunct="0">
              <a:spcAft>
                <a:spcPct val="0"/>
              </a:spcAft>
              <a:buNone/>
            </a:pPr>
            <a:endParaRPr lang="ru-RU" altLang="ru-RU" sz="1800" b="1" kern="0" dirty="0" smtClean="0">
              <a:solidFill>
                <a:srgbClr val="0000FF"/>
              </a:solidFill>
              <a:latin typeface="Times New Roman" pitchFamily="18" charset="0"/>
              <a:cs typeface="Times New Roman" pitchFamily="18" charset="0"/>
            </a:endParaRPr>
          </a:p>
          <a:p>
            <a:pPr marL="82550" lvl="0" indent="0" eaLnBrk="0" fontAlgn="base" hangingPunct="0">
              <a:spcAft>
                <a:spcPct val="0"/>
              </a:spcAft>
              <a:buNone/>
            </a:pPr>
            <a:r>
              <a:rPr lang="ru-RU" altLang="ru-RU" sz="1800" b="1" kern="0" dirty="0" smtClean="0">
                <a:solidFill>
                  <a:srgbClr val="FF0000"/>
                </a:solidFill>
                <a:latin typeface="Times New Roman" pitchFamily="18" charset="0"/>
                <a:cs typeface="Times New Roman" pitchFamily="18" charset="0"/>
              </a:rPr>
              <a:t>	</a:t>
            </a:r>
            <a:endParaRPr lang="ru-RU" altLang="ru-RU" sz="1800" b="1" kern="0" dirty="0">
              <a:solidFill>
                <a:srgbClr val="0070C0"/>
              </a:solidFill>
              <a:latin typeface="Arial"/>
            </a:endParaRPr>
          </a:p>
        </p:txBody>
      </p:sp>
      <p:sp>
        <p:nvSpPr>
          <p:cNvPr id="4" name="Прямоугольник 3"/>
          <p:cNvSpPr/>
          <p:nvPr/>
        </p:nvSpPr>
        <p:spPr>
          <a:xfrm flipV="1">
            <a:off x="839416" y="116632"/>
            <a:ext cx="11017224" cy="646331"/>
          </a:xfrm>
          <a:prstGeom prst="rect">
            <a:avLst/>
          </a:prstGeom>
        </p:spPr>
        <p:txBody>
          <a:bodyPr wrap="square">
            <a:spAutoFit/>
          </a:bodyPr>
          <a:lstStyle/>
          <a:p>
            <a:pPr algn="just">
              <a:tabLst>
                <a:tab pos="620395" algn="l"/>
                <a:tab pos="1391285" algn="l"/>
                <a:tab pos="2629535" algn="l"/>
                <a:tab pos="3773170" algn="l"/>
                <a:tab pos="4048760" algn="l"/>
                <a:tab pos="4690745" algn="l"/>
                <a:tab pos="5788660" algn="l"/>
              </a:tabLst>
            </a:pPr>
            <a:endParaRPr lang="ru-RU" dirty="0">
              <a:solidFill>
                <a:prstClr val="black"/>
              </a:solidFill>
              <a:latin typeface="Times New Roman"/>
              <a:ea typeface="Times New Roman"/>
            </a:endParaRPr>
          </a:p>
          <a:p>
            <a:pPr algn="just">
              <a:tabLst>
                <a:tab pos="620395" algn="l"/>
                <a:tab pos="1391285" algn="l"/>
                <a:tab pos="2629535" algn="l"/>
                <a:tab pos="3773170" algn="l"/>
                <a:tab pos="4048760" algn="l"/>
                <a:tab pos="4690745" algn="l"/>
                <a:tab pos="5788660" algn="l"/>
              </a:tabLst>
            </a:pPr>
            <a:r>
              <a:rPr lang="ru-RU" dirty="0" smtClean="0">
                <a:solidFill>
                  <a:prstClr val="black"/>
                </a:solidFill>
                <a:latin typeface="Times New Roman"/>
                <a:ea typeface="Times New Roman"/>
              </a:rPr>
              <a:t>	</a:t>
            </a:r>
            <a:endParaRPr lang="ru-RU" dirty="0">
              <a:solidFill>
                <a:prstClr val="black"/>
              </a:solidFill>
              <a:latin typeface="Times New Roman"/>
              <a:ea typeface="Times New Roman"/>
            </a:endParaRPr>
          </a:p>
        </p:txBody>
      </p:sp>
      <p:sp>
        <p:nvSpPr>
          <p:cNvPr id="6" name="Прямоугольник 5"/>
          <p:cNvSpPr/>
          <p:nvPr/>
        </p:nvSpPr>
        <p:spPr>
          <a:xfrm>
            <a:off x="839416" y="116631"/>
            <a:ext cx="11017224" cy="830997"/>
          </a:xfrm>
          <a:prstGeom prst="rect">
            <a:avLst/>
          </a:prstGeom>
        </p:spPr>
        <p:txBody>
          <a:bodyPr wrap="square">
            <a:spAutoFit/>
          </a:bodyPr>
          <a:lstStyle/>
          <a:p>
            <a:pPr algn="ctr"/>
            <a:r>
              <a:rPr lang="ru-RU" sz="2400" b="1" dirty="0" smtClean="0">
                <a:solidFill>
                  <a:srgbClr val="C00000"/>
                </a:solidFill>
                <a:latin typeface="Arial Black" pitchFamily="34" charset="0"/>
                <a:ea typeface="Times New Roman"/>
                <a:cs typeface="Times New Roman" panose="02020603050405020304" pitchFamily="18" charset="0"/>
              </a:rPr>
              <a:t>Подраздел «Основные сведения» должен содержать информацию:</a:t>
            </a:r>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12126679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6" y="116632"/>
            <a:ext cx="10225136" cy="856283"/>
          </a:xfrm>
        </p:spPr>
        <p:txBody>
          <a:bodyPr>
            <a:normAutofit fontScale="90000"/>
          </a:bodyPr>
          <a:lstStyle/>
          <a:p>
            <a:pPr lvl="0">
              <a:spcBef>
                <a:spcPts val="0"/>
              </a:spcBef>
              <a:defRPr/>
            </a:pP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a:solidFill>
                  <a:srgbClr val="0000FF"/>
                </a:solidFill>
                <a:latin typeface="Times New Roman" pitchFamily="18" charset="0"/>
                <a:ea typeface="+mn-ea"/>
                <a:cs typeface="+mn-cs"/>
              </a:rPr>
              <a:t/>
            </a:r>
            <a:br>
              <a:rPr lang="ru-RU" altLang="ru-RU" sz="2400" b="1" u="sng" kern="0" dirty="0">
                <a:solidFill>
                  <a:srgbClr val="0000FF"/>
                </a:solidFill>
                <a:latin typeface="Times New Roman" pitchFamily="18" charset="0"/>
                <a:ea typeface="+mn-ea"/>
                <a:cs typeface="+mn-cs"/>
              </a:rPr>
            </a:br>
            <a:endParaRPr lang="ru-RU" sz="22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95400" y="1340768"/>
            <a:ext cx="10972800" cy="5064367"/>
          </a:xfrm>
        </p:spPr>
        <p:txBody>
          <a:bodyPr>
            <a:normAutofit fontScale="92500"/>
          </a:bodyPr>
          <a:lstStyle/>
          <a:p>
            <a:pPr indent="0" algn="just">
              <a:spcBef>
                <a:spcPts val="1100"/>
              </a:spcBef>
              <a:spcAft>
                <a:spcPts val="0"/>
              </a:spcAft>
              <a:buNone/>
            </a:pPr>
            <a:r>
              <a:rPr lang="ru-RU" sz="2200" b="1" dirty="0" smtClean="0">
                <a:solidFill>
                  <a:srgbClr val="FF0000"/>
                </a:solidFill>
                <a:latin typeface="Arial Black" pitchFamily="34" charset="0"/>
                <a:ea typeface="Times New Roman"/>
                <a:cs typeface="Times New Roman" panose="02020603050405020304" pitchFamily="18" charset="0"/>
              </a:rPr>
              <a:t>а) </a:t>
            </a:r>
            <a:r>
              <a:rPr lang="ru-RU" sz="2200" dirty="0" smtClean="0">
                <a:latin typeface="Arial Black" pitchFamily="34" charset="0"/>
                <a:ea typeface="Times New Roman"/>
                <a:cs typeface="Times New Roman" panose="02020603050405020304" pitchFamily="18" charset="0"/>
              </a:rPr>
              <a:t>о наименовании структурного подразделения (органа управления);</a:t>
            </a:r>
          </a:p>
          <a:p>
            <a:pPr indent="0" algn="just">
              <a:spcBef>
                <a:spcPts val="1100"/>
              </a:spcBef>
              <a:spcAft>
                <a:spcPts val="0"/>
              </a:spcAft>
              <a:buNone/>
            </a:pPr>
            <a:r>
              <a:rPr lang="ru-RU" sz="2200" b="1" dirty="0">
                <a:solidFill>
                  <a:srgbClr val="FF0000"/>
                </a:solidFill>
                <a:latin typeface="Arial Black" pitchFamily="34" charset="0"/>
                <a:ea typeface="Times New Roman"/>
                <a:cs typeface="Times New Roman" panose="02020603050405020304" pitchFamily="18" charset="0"/>
              </a:rPr>
              <a:t>б</a:t>
            </a:r>
            <a:r>
              <a:rPr lang="ru-RU" sz="2200" b="1" dirty="0" smtClean="0">
                <a:solidFill>
                  <a:srgbClr val="FF0000"/>
                </a:solidFill>
                <a:latin typeface="Arial Black" pitchFamily="34" charset="0"/>
                <a:ea typeface="Times New Roman"/>
                <a:cs typeface="Times New Roman" panose="02020603050405020304" pitchFamily="18" charset="0"/>
              </a:rPr>
              <a:t>) </a:t>
            </a:r>
            <a:r>
              <a:rPr lang="ru-RU" sz="2200" dirty="0" smtClean="0">
                <a:latin typeface="Arial Black" pitchFamily="34" charset="0"/>
                <a:ea typeface="Times New Roman"/>
                <a:cs typeface="Times New Roman" panose="02020603050405020304" pitchFamily="18" charset="0"/>
              </a:rPr>
              <a:t>о </a:t>
            </a:r>
            <a:r>
              <a:rPr lang="ru-RU" sz="2200" dirty="0">
                <a:latin typeface="Arial Black" pitchFamily="34" charset="0"/>
                <a:ea typeface="Times New Roman"/>
                <a:cs typeface="Times New Roman" panose="02020603050405020304" pitchFamily="18" charset="0"/>
              </a:rPr>
              <a:t>фамилиях, именах, отчествах (при наличии) и </a:t>
            </a:r>
            <a:r>
              <a:rPr lang="ru-RU" sz="2200" dirty="0" smtClean="0">
                <a:latin typeface="Arial Black" pitchFamily="34" charset="0"/>
                <a:ea typeface="Times New Roman"/>
                <a:cs typeface="Times New Roman" panose="02020603050405020304" pitchFamily="18" charset="0"/>
              </a:rPr>
              <a:t>должности руководителей </a:t>
            </a:r>
            <a:r>
              <a:rPr lang="ru-RU" sz="2200" dirty="0">
                <a:latin typeface="Arial Black" pitchFamily="34" charset="0"/>
                <a:ea typeface="Times New Roman"/>
                <a:cs typeface="Times New Roman" panose="02020603050405020304" pitchFamily="18" charset="0"/>
              </a:rPr>
              <a:t>структурных подразделений;</a:t>
            </a:r>
          </a:p>
          <a:p>
            <a:pPr indent="0" algn="just">
              <a:spcBef>
                <a:spcPts val="1100"/>
              </a:spcBef>
              <a:spcAft>
                <a:spcPts val="0"/>
              </a:spcAft>
              <a:buNone/>
            </a:pPr>
            <a:r>
              <a:rPr lang="ru-RU" sz="2200" b="1" dirty="0">
                <a:solidFill>
                  <a:srgbClr val="FF0000"/>
                </a:solidFill>
                <a:latin typeface="Arial Black" pitchFamily="34" charset="0"/>
                <a:ea typeface="Times New Roman"/>
                <a:cs typeface="Times New Roman" panose="02020603050405020304" pitchFamily="18" charset="0"/>
              </a:rPr>
              <a:t>в</a:t>
            </a:r>
            <a:r>
              <a:rPr lang="ru-RU" sz="2200" b="1" dirty="0" smtClean="0">
                <a:solidFill>
                  <a:srgbClr val="FF0000"/>
                </a:solidFill>
                <a:latin typeface="Arial Black" pitchFamily="34" charset="0"/>
                <a:ea typeface="Times New Roman"/>
                <a:cs typeface="Times New Roman" panose="02020603050405020304" pitchFamily="18" charset="0"/>
              </a:rPr>
              <a:t>) </a:t>
            </a:r>
            <a:r>
              <a:rPr lang="ru-RU" sz="2200" dirty="0" smtClean="0">
                <a:latin typeface="Arial Black" pitchFamily="34" charset="0"/>
                <a:ea typeface="Times New Roman"/>
                <a:cs typeface="Times New Roman" panose="02020603050405020304" pitchFamily="18" charset="0"/>
              </a:rPr>
              <a:t>о месте </a:t>
            </a:r>
            <a:r>
              <a:rPr lang="ru-RU" sz="2200" dirty="0">
                <a:latin typeface="Arial Black" pitchFamily="34" charset="0"/>
                <a:ea typeface="Times New Roman"/>
                <a:cs typeface="Times New Roman" panose="02020603050405020304" pitchFamily="18" charset="0"/>
              </a:rPr>
              <a:t>нахождения структурных </a:t>
            </a:r>
            <a:r>
              <a:rPr lang="ru-RU" sz="2200" dirty="0" smtClean="0">
                <a:latin typeface="Arial Black" pitchFamily="34" charset="0"/>
                <a:ea typeface="Times New Roman"/>
                <a:cs typeface="Times New Roman" panose="02020603050405020304" pitchFamily="18" charset="0"/>
              </a:rPr>
              <a:t>подразделений; </a:t>
            </a:r>
          </a:p>
          <a:p>
            <a:pPr indent="0" algn="just">
              <a:spcBef>
                <a:spcPts val="1100"/>
              </a:spcBef>
              <a:spcAft>
                <a:spcPts val="0"/>
              </a:spcAft>
              <a:buNone/>
            </a:pPr>
            <a:r>
              <a:rPr lang="ru-RU" sz="2200" b="1" dirty="0">
                <a:solidFill>
                  <a:srgbClr val="FF0000"/>
                </a:solidFill>
                <a:latin typeface="Arial Black" pitchFamily="34" charset="0"/>
                <a:ea typeface="Times New Roman"/>
                <a:cs typeface="Times New Roman" panose="02020603050405020304" pitchFamily="18" charset="0"/>
              </a:rPr>
              <a:t>г</a:t>
            </a:r>
            <a:r>
              <a:rPr lang="ru-RU" sz="2200" b="1" dirty="0" smtClean="0">
                <a:solidFill>
                  <a:srgbClr val="FF0000"/>
                </a:solidFill>
                <a:latin typeface="Arial Black" pitchFamily="34" charset="0"/>
                <a:ea typeface="Times New Roman"/>
                <a:cs typeface="Times New Roman" panose="02020603050405020304" pitchFamily="18" charset="0"/>
              </a:rPr>
              <a:t>)</a:t>
            </a:r>
            <a:r>
              <a:rPr lang="ru-RU" sz="2200" dirty="0" smtClean="0">
                <a:solidFill>
                  <a:srgbClr val="FF0000"/>
                </a:solidFill>
                <a:latin typeface="Arial Black" pitchFamily="34" charset="0"/>
                <a:ea typeface="Times New Roman"/>
                <a:cs typeface="Times New Roman" panose="02020603050405020304" pitchFamily="18" charset="0"/>
              </a:rPr>
              <a:t> </a:t>
            </a:r>
            <a:r>
              <a:rPr lang="ru-RU" sz="2200" dirty="0" smtClean="0">
                <a:latin typeface="Arial Black" pitchFamily="34" charset="0"/>
                <a:ea typeface="Times New Roman"/>
                <a:cs typeface="Times New Roman" panose="02020603050405020304" pitchFamily="18" charset="0"/>
              </a:rPr>
              <a:t>об </a:t>
            </a:r>
            <a:r>
              <a:rPr lang="ru-RU" sz="2200" dirty="0">
                <a:latin typeface="Arial Black" pitchFamily="34" charset="0"/>
                <a:ea typeface="Times New Roman"/>
                <a:cs typeface="Times New Roman" panose="02020603050405020304" pitchFamily="18" charset="0"/>
              </a:rPr>
              <a:t>адресах официальных сайтов в </a:t>
            </a:r>
            <a:r>
              <a:rPr lang="ru-RU" sz="2200" dirty="0" smtClean="0">
                <a:latin typeface="Arial Black" pitchFamily="34" charset="0"/>
                <a:ea typeface="Times New Roman"/>
                <a:cs typeface="Times New Roman" panose="02020603050405020304" pitchFamily="18" charset="0"/>
              </a:rPr>
              <a:t>сети «Интернет» </a:t>
            </a:r>
            <a:r>
              <a:rPr lang="ru-RU" sz="2200" dirty="0">
                <a:latin typeface="Arial Black" pitchFamily="34" charset="0"/>
                <a:ea typeface="Times New Roman"/>
                <a:cs typeface="Times New Roman" panose="02020603050405020304" pitchFamily="18" charset="0"/>
              </a:rPr>
              <a:t>структурных подразделений </a:t>
            </a:r>
            <a:r>
              <a:rPr lang="ru-RU" sz="2200" dirty="0" smtClean="0">
                <a:latin typeface="Arial Black" pitchFamily="34" charset="0"/>
                <a:ea typeface="Times New Roman"/>
                <a:cs typeface="Times New Roman" panose="02020603050405020304" pitchFamily="18" charset="0"/>
              </a:rPr>
              <a:t>(</a:t>
            </a:r>
            <a:r>
              <a:rPr lang="ru-RU" sz="2200" dirty="0">
                <a:latin typeface="Arial Black" pitchFamily="34" charset="0"/>
                <a:ea typeface="Times New Roman"/>
                <a:cs typeface="Times New Roman" panose="02020603050405020304" pitchFamily="18" charset="0"/>
              </a:rPr>
              <a:t>при </a:t>
            </a:r>
            <a:r>
              <a:rPr lang="ru-RU" sz="2200" dirty="0" smtClean="0">
                <a:latin typeface="Arial Black" pitchFamily="34" charset="0"/>
                <a:ea typeface="Times New Roman"/>
                <a:cs typeface="Times New Roman" panose="02020603050405020304" pitchFamily="18" charset="0"/>
              </a:rPr>
              <a:t>наличии); </a:t>
            </a:r>
          </a:p>
          <a:p>
            <a:pPr indent="0" algn="just">
              <a:spcBef>
                <a:spcPts val="1100"/>
              </a:spcBef>
              <a:spcAft>
                <a:spcPts val="0"/>
              </a:spcAft>
              <a:buNone/>
            </a:pPr>
            <a:r>
              <a:rPr lang="ru-RU" sz="2200" b="1" dirty="0">
                <a:solidFill>
                  <a:srgbClr val="FF0000"/>
                </a:solidFill>
                <a:latin typeface="Arial Black" pitchFamily="34" charset="0"/>
                <a:ea typeface="Times New Roman"/>
                <a:cs typeface="Times New Roman" panose="02020603050405020304" pitchFamily="18" charset="0"/>
              </a:rPr>
              <a:t>д</a:t>
            </a:r>
            <a:r>
              <a:rPr lang="ru-RU" sz="2200" b="1" dirty="0" smtClean="0">
                <a:solidFill>
                  <a:srgbClr val="FF0000"/>
                </a:solidFill>
                <a:latin typeface="Arial Black" pitchFamily="34" charset="0"/>
                <a:ea typeface="Times New Roman"/>
                <a:cs typeface="Times New Roman" panose="02020603050405020304" pitchFamily="18" charset="0"/>
              </a:rPr>
              <a:t>) </a:t>
            </a:r>
            <a:r>
              <a:rPr lang="ru-RU" sz="2200" dirty="0" smtClean="0">
                <a:latin typeface="Arial Black" pitchFamily="34" charset="0"/>
                <a:ea typeface="Times New Roman"/>
                <a:cs typeface="Times New Roman" panose="02020603050405020304" pitchFamily="18" charset="0"/>
              </a:rPr>
              <a:t>об </a:t>
            </a:r>
            <a:r>
              <a:rPr lang="ru-RU" sz="2200" dirty="0">
                <a:latin typeface="Arial Black" pitchFamily="34" charset="0"/>
                <a:ea typeface="Times New Roman"/>
                <a:cs typeface="Times New Roman" panose="02020603050405020304" pitchFamily="18" charset="0"/>
              </a:rPr>
              <a:t>адресах электронной почты структурных подразделений </a:t>
            </a:r>
            <a:r>
              <a:rPr lang="ru-RU" sz="2200" dirty="0" smtClean="0">
                <a:latin typeface="Arial Black" pitchFamily="34" charset="0"/>
                <a:ea typeface="Times New Roman"/>
                <a:cs typeface="Times New Roman" panose="02020603050405020304" pitchFamily="18" charset="0"/>
              </a:rPr>
              <a:t>(</a:t>
            </a:r>
            <a:r>
              <a:rPr lang="ru-RU" sz="2200" dirty="0">
                <a:latin typeface="Arial Black" pitchFamily="34" charset="0"/>
                <a:ea typeface="Times New Roman"/>
                <a:cs typeface="Times New Roman" panose="02020603050405020304" pitchFamily="18" charset="0"/>
              </a:rPr>
              <a:t>при </a:t>
            </a:r>
            <a:r>
              <a:rPr lang="ru-RU" sz="2200" dirty="0" smtClean="0">
                <a:latin typeface="Arial Black" pitchFamily="34" charset="0"/>
                <a:ea typeface="Times New Roman"/>
                <a:cs typeface="Times New Roman" panose="02020603050405020304" pitchFamily="18" charset="0"/>
              </a:rPr>
              <a:t>наличии);</a:t>
            </a:r>
            <a:endParaRPr lang="ru-RU" sz="2200" dirty="0">
              <a:latin typeface="Arial Black" pitchFamily="34" charset="0"/>
              <a:ea typeface="Times New Roman"/>
              <a:cs typeface="Times New Roman" panose="02020603050405020304" pitchFamily="18" charset="0"/>
            </a:endParaRPr>
          </a:p>
          <a:p>
            <a:pPr indent="0" algn="just">
              <a:spcBef>
                <a:spcPts val="1100"/>
              </a:spcBef>
              <a:spcAft>
                <a:spcPts val="0"/>
              </a:spcAft>
              <a:buNone/>
            </a:pPr>
            <a:r>
              <a:rPr lang="ru-RU" sz="2200" b="1" dirty="0">
                <a:solidFill>
                  <a:srgbClr val="FF0000"/>
                </a:solidFill>
                <a:latin typeface="Arial Black" pitchFamily="34" charset="0"/>
                <a:ea typeface="Times New Roman"/>
                <a:cs typeface="Times New Roman" panose="02020603050405020304" pitchFamily="18" charset="0"/>
              </a:rPr>
              <a:t>е</a:t>
            </a:r>
            <a:r>
              <a:rPr lang="ru-RU" sz="2200" b="1" dirty="0" smtClean="0">
                <a:solidFill>
                  <a:srgbClr val="FF0000"/>
                </a:solidFill>
                <a:latin typeface="Arial Black" pitchFamily="34" charset="0"/>
                <a:ea typeface="Times New Roman"/>
                <a:cs typeface="Times New Roman" panose="02020603050405020304" pitchFamily="18" charset="0"/>
              </a:rPr>
              <a:t>) </a:t>
            </a:r>
            <a:r>
              <a:rPr lang="ru-RU" sz="2200" dirty="0" smtClean="0">
                <a:latin typeface="Arial Black" pitchFamily="34" charset="0"/>
                <a:ea typeface="Times New Roman"/>
                <a:cs typeface="Times New Roman" panose="02020603050405020304" pitchFamily="18" charset="0"/>
              </a:rPr>
              <a:t>о наличии положений </a:t>
            </a:r>
            <a:r>
              <a:rPr lang="ru-RU" sz="2200" dirty="0">
                <a:latin typeface="Arial Black" pitchFamily="34" charset="0"/>
                <a:ea typeface="Times New Roman"/>
                <a:cs typeface="Times New Roman" panose="02020603050405020304" pitchFamily="18" charset="0"/>
              </a:rPr>
              <a:t>о структурных подразделениях (</a:t>
            </a:r>
            <a:r>
              <a:rPr lang="ru-RU" sz="2200" b="1" i="1" dirty="0">
                <a:latin typeface="Arial Black" pitchFamily="34" charset="0"/>
                <a:ea typeface="Times New Roman"/>
                <a:cs typeface="Times New Roman" panose="02020603050405020304" pitchFamily="18" charset="0"/>
              </a:rPr>
              <a:t>об органах </a:t>
            </a:r>
            <a:r>
              <a:rPr lang="ru-RU" sz="2200" b="1" i="1" dirty="0" smtClean="0">
                <a:latin typeface="Arial Black" pitchFamily="34" charset="0"/>
                <a:ea typeface="Times New Roman"/>
                <a:cs typeface="Times New Roman" panose="02020603050405020304" pitchFamily="18" charset="0"/>
              </a:rPr>
              <a:t>управления</a:t>
            </a:r>
            <a:r>
              <a:rPr lang="ru-RU" sz="2200" dirty="0" smtClean="0">
                <a:latin typeface="Arial Black" pitchFamily="34" charset="0"/>
                <a:ea typeface="Times New Roman"/>
                <a:cs typeface="Times New Roman" panose="02020603050405020304" pitchFamily="18" charset="0"/>
              </a:rPr>
              <a:t>)</a:t>
            </a:r>
            <a:r>
              <a:rPr lang="en-US" sz="2200" dirty="0" smtClean="0">
                <a:latin typeface="Arial Black" pitchFamily="34" charset="0"/>
                <a:ea typeface="Times New Roman"/>
                <a:cs typeface="Times New Roman" panose="02020603050405020304" pitchFamily="18" charset="0"/>
              </a:rPr>
              <a:t> </a:t>
            </a:r>
            <a:r>
              <a:rPr lang="ru-RU" sz="2200" b="1" dirty="0" smtClean="0">
                <a:latin typeface="Arial Black" pitchFamily="34" charset="0"/>
                <a:ea typeface="Times New Roman"/>
                <a:cs typeface="Times New Roman" panose="02020603050405020304" pitchFamily="18" charset="0"/>
              </a:rPr>
              <a:t>с </a:t>
            </a:r>
            <a:r>
              <a:rPr lang="ru-RU" sz="2200" b="1" dirty="0">
                <a:latin typeface="Arial Black" pitchFamily="34" charset="0"/>
                <a:ea typeface="Times New Roman"/>
                <a:cs typeface="Times New Roman" panose="02020603050405020304" pitchFamily="18" charset="0"/>
              </a:rPr>
              <a:t>приложением </a:t>
            </a:r>
            <a:r>
              <a:rPr lang="ru-RU" sz="2200" b="1" dirty="0" smtClean="0">
                <a:latin typeface="Arial Black" pitchFamily="34" charset="0"/>
                <a:ea typeface="Times New Roman"/>
                <a:cs typeface="Times New Roman" panose="02020603050405020304" pitchFamily="18" charset="0"/>
              </a:rPr>
              <a:t>указанных положений </a:t>
            </a:r>
            <a:r>
              <a:rPr lang="ru-RU" sz="2200" b="1" i="1" u="sng" dirty="0" smtClean="0">
                <a:solidFill>
                  <a:srgbClr val="FF0000"/>
                </a:solidFill>
                <a:latin typeface="Arial Black" pitchFamily="34" charset="0"/>
                <a:ea typeface="Times New Roman"/>
                <a:cs typeface="Times New Roman" panose="02020603050405020304" pitchFamily="18" charset="0"/>
              </a:rPr>
              <a:t>в виде электронных документов</a:t>
            </a:r>
            <a:r>
              <a:rPr lang="ru-RU" sz="2200" b="1" i="1" dirty="0" smtClean="0">
                <a:solidFill>
                  <a:schemeClr val="accent6">
                    <a:lumMod val="75000"/>
                  </a:schemeClr>
                </a:solidFill>
                <a:latin typeface="Arial Black" pitchFamily="34" charset="0"/>
                <a:ea typeface="Times New Roman"/>
                <a:cs typeface="Times New Roman" panose="02020603050405020304" pitchFamily="18" charset="0"/>
              </a:rPr>
              <a:t>,</a:t>
            </a:r>
            <a:r>
              <a:rPr lang="ru-RU" sz="2200" b="1" dirty="0" smtClean="0">
                <a:solidFill>
                  <a:schemeClr val="accent6">
                    <a:lumMod val="75000"/>
                  </a:schemeClr>
                </a:solidFill>
                <a:latin typeface="Arial Black" pitchFamily="34" charset="0"/>
                <a:ea typeface="Times New Roman"/>
                <a:cs typeface="Times New Roman" panose="02020603050405020304" pitchFamily="18" charset="0"/>
              </a:rPr>
              <a:t> </a:t>
            </a:r>
            <a:r>
              <a:rPr lang="ru-RU" sz="2200" b="1" dirty="0" smtClean="0">
                <a:solidFill>
                  <a:srgbClr val="00B050"/>
                </a:solidFill>
                <a:latin typeface="Arial Black" pitchFamily="34" charset="0"/>
                <a:ea typeface="Times New Roman"/>
                <a:cs typeface="Times New Roman" panose="02020603050405020304" pitchFamily="18" charset="0"/>
              </a:rPr>
              <a:t>подписанных простой электронной подписью в соответствии с Федеральным законом  от 6 апреля 2011 г. № 63-ФЗ «Об электронной подписи»</a:t>
            </a:r>
            <a:r>
              <a:rPr lang="ru-RU" sz="2200" dirty="0" smtClean="0">
                <a:solidFill>
                  <a:srgbClr val="00B050"/>
                </a:solidFill>
                <a:latin typeface="Arial Black" pitchFamily="34" charset="0"/>
                <a:ea typeface="Times New Roman"/>
                <a:cs typeface="Times New Roman" panose="02020603050405020304" pitchFamily="18" charset="0"/>
              </a:rPr>
              <a:t> (далее – электронный документ, Федеральный закон № 63-ФЗ). </a:t>
            </a:r>
            <a:endParaRPr lang="ru-RU" altLang="ru-RU" sz="1800" b="1" kern="0" dirty="0">
              <a:solidFill>
                <a:srgbClr val="00B050"/>
              </a:solidFill>
              <a:latin typeface="Arial Black" pitchFamily="34" charset="0"/>
            </a:endParaRPr>
          </a:p>
        </p:txBody>
      </p:sp>
      <p:sp>
        <p:nvSpPr>
          <p:cNvPr id="4" name="Прямоугольник 3"/>
          <p:cNvSpPr/>
          <p:nvPr/>
        </p:nvSpPr>
        <p:spPr>
          <a:xfrm flipV="1">
            <a:off x="839416" y="116632"/>
            <a:ext cx="11017224" cy="646331"/>
          </a:xfrm>
          <a:prstGeom prst="rect">
            <a:avLst/>
          </a:prstGeom>
        </p:spPr>
        <p:txBody>
          <a:bodyPr wrap="square">
            <a:spAutoFit/>
          </a:bodyPr>
          <a:lstStyle/>
          <a:p>
            <a:pPr algn="just">
              <a:tabLst>
                <a:tab pos="620395" algn="l"/>
                <a:tab pos="1391285" algn="l"/>
                <a:tab pos="2629535" algn="l"/>
                <a:tab pos="3773170" algn="l"/>
                <a:tab pos="4048760" algn="l"/>
                <a:tab pos="4690745" algn="l"/>
                <a:tab pos="5788660" algn="l"/>
              </a:tabLst>
            </a:pPr>
            <a:endParaRPr lang="ru-RU" dirty="0">
              <a:solidFill>
                <a:prstClr val="black"/>
              </a:solidFill>
              <a:latin typeface="Times New Roman"/>
              <a:ea typeface="Times New Roman"/>
            </a:endParaRPr>
          </a:p>
          <a:p>
            <a:pPr algn="just">
              <a:tabLst>
                <a:tab pos="620395" algn="l"/>
                <a:tab pos="1391285" algn="l"/>
                <a:tab pos="2629535" algn="l"/>
                <a:tab pos="3773170" algn="l"/>
                <a:tab pos="4048760" algn="l"/>
                <a:tab pos="4690745" algn="l"/>
                <a:tab pos="5788660" algn="l"/>
              </a:tabLst>
            </a:pPr>
            <a:r>
              <a:rPr lang="ru-RU" dirty="0" smtClean="0">
                <a:solidFill>
                  <a:prstClr val="black"/>
                </a:solidFill>
                <a:latin typeface="Times New Roman"/>
                <a:ea typeface="Times New Roman"/>
              </a:rPr>
              <a:t>	</a:t>
            </a:r>
            <a:endParaRPr lang="ru-RU" dirty="0">
              <a:solidFill>
                <a:prstClr val="black"/>
              </a:solidFill>
              <a:latin typeface="Times New Roman"/>
              <a:ea typeface="Times New Roman"/>
            </a:endParaRPr>
          </a:p>
        </p:txBody>
      </p:sp>
      <p:sp>
        <p:nvSpPr>
          <p:cNvPr id="6" name="Прямоугольник 5"/>
          <p:cNvSpPr/>
          <p:nvPr/>
        </p:nvSpPr>
        <p:spPr>
          <a:xfrm>
            <a:off x="1415480" y="188640"/>
            <a:ext cx="10153128" cy="1200329"/>
          </a:xfrm>
          <a:prstGeom prst="rect">
            <a:avLst/>
          </a:prstGeom>
        </p:spPr>
        <p:txBody>
          <a:bodyPr wrap="square">
            <a:spAutoFit/>
          </a:bodyPr>
          <a:lstStyle/>
          <a:p>
            <a:pPr algn="ctr">
              <a:spcAft>
                <a:spcPts val="900"/>
              </a:spcAft>
            </a:pPr>
            <a:r>
              <a:rPr lang="ru-RU" sz="2400" b="1" dirty="0" smtClean="0">
                <a:solidFill>
                  <a:srgbClr val="C00000"/>
                </a:solidFill>
                <a:latin typeface="Arial Black" pitchFamily="34" charset="0"/>
                <a:ea typeface="Times New Roman"/>
                <a:cs typeface="Times New Roman" panose="02020603050405020304" pitchFamily="18" charset="0"/>
              </a:rPr>
              <a:t>Подраздел «Структура и органы управления образовательной </a:t>
            </a:r>
            <a:r>
              <a:rPr lang="ru-RU" sz="2400" dirty="0" smtClean="0">
                <a:solidFill>
                  <a:srgbClr val="C00000"/>
                </a:solidFill>
                <a:latin typeface="Arial Black" pitchFamily="34" charset="0"/>
                <a:ea typeface="Times New Roman"/>
                <a:cs typeface="Times New Roman" panose="02020603050405020304" pitchFamily="18" charset="0"/>
              </a:rPr>
              <a:t>организацией» должен содержать информацию</a:t>
            </a:r>
            <a:r>
              <a:rPr lang="ru-RU" sz="2400" b="1" dirty="0" smtClean="0">
                <a:solidFill>
                  <a:srgbClr val="C00000"/>
                </a:solidFill>
                <a:latin typeface="Arial Black" pitchFamily="34" charset="0"/>
                <a:ea typeface="Times New Roman"/>
                <a:cs typeface="Times New Roman" panose="02020603050405020304" pitchFamily="18" charset="0"/>
              </a:rPr>
              <a:t>:</a:t>
            </a: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12899119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7448" y="188640"/>
            <a:ext cx="10441160" cy="648072"/>
          </a:xfrm>
        </p:spPr>
        <p:txBody>
          <a:bodyPr>
            <a:noAutofit/>
          </a:bodyPr>
          <a:lstStyle/>
          <a:p>
            <a:pPr indent="342900">
              <a:spcBef>
                <a:spcPts val="1100"/>
              </a:spcBef>
              <a:spcAft>
                <a:spcPts val="0"/>
              </a:spcAft>
            </a:pPr>
            <a:r>
              <a:rPr lang="ru-RU" sz="2400" b="1" dirty="0" smtClean="0">
                <a:solidFill>
                  <a:srgbClr val="C00000"/>
                </a:solidFill>
                <a:latin typeface="Arial Black" pitchFamily="34" charset="0"/>
                <a:ea typeface="Times New Roman"/>
                <a:cs typeface="Times New Roman" panose="02020603050405020304" pitchFamily="18" charset="0"/>
              </a:rPr>
              <a:t>Подраздел «Документы» должен содержать документы: </a:t>
            </a:r>
            <a:r>
              <a:rPr lang="ru-RU" sz="2400" b="1" i="1" dirty="0" smtClean="0">
                <a:solidFill>
                  <a:srgbClr val="C00000"/>
                </a:solidFill>
                <a:latin typeface="Arial Black" pitchFamily="34" charset="0"/>
                <a:ea typeface="Times New Roman"/>
                <a:cs typeface="Times New Roman" panose="02020603050405020304" pitchFamily="18" charset="0"/>
              </a:rPr>
              <a:t/>
            </a:r>
            <a:br>
              <a:rPr lang="ru-RU" sz="2400" b="1" i="1" dirty="0" smtClean="0">
                <a:solidFill>
                  <a:srgbClr val="C00000"/>
                </a:solidFill>
                <a:latin typeface="Arial Black" pitchFamily="34" charset="0"/>
                <a:ea typeface="Times New Roman"/>
                <a:cs typeface="Times New Roman" panose="02020603050405020304" pitchFamily="18" charset="0"/>
              </a:rPr>
            </a:br>
            <a:endParaRPr lang="ru-RU" sz="1400" b="1" i="1" dirty="0">
              <a:solidFill>
                <a:srgbClr val="7030A0"/>
              </a:solidFill>
              <a:latin typeface="Times New Roman" panose="02020603050405020304" pitchFamily="18" charset="0"/>
              <a:ea typeface="Times New Roman"/>
              <a:cs typeface="Times New Roman" panose="02020603050405020304" pitchFamily="18" charset="0"/>
            </a:endParaRPr>
          </a:p>
        </p:txBody>
      </p:sp>
      <p:sp>
        <p:nvSpPr>
          <p:cNvPr id="3" name="Объект 2"/>
          <p:cNvSpPr>
            <a:spLocks noGrp="1"/>
          </p:cNvSpPr>
          <p:nvPr>
            <p:ph idx="1"/>
          </p:nvPr>
        </p:nvSpPr>
        <p:spPr>
          <a:xfrm>
            <a:off x="839416" y="836712"/>
            <a:ext cx="10801200" cy="5832648"/>
          </a:xfrm>
        </p:spPr>
        <p:txBody>
          <a:bodyPr>
            <a:noAutofit/>
          </a:bodyPr>
          <a:lstStyle/>
          <a:p>
            <a:pPr marL="0" indent="0" algn="just">
              <a:spcBef>
                <a:spcPts val="0"/>
              </a:spcBef>
              <a:spcAft>
                <a:spcPts val="0"/>
              </a:spcAft>
              <a:buNone/>
            </a:pPr>
            <a:r>
              <a:rPr lang="ru-RU" sz="1400" dirty="0">
                <a:latin typeface="Times New Roman" panose="02020603050405020304" pitchFamily="18" charset="0"/>
                <a:ea typeface="Times New Roman"/>
                <a:cs typeface="Times New Roman" panose="02020603050405020304" pitchFamily="18" charset="0"/>
              </a:rPr>
              <a:t>	</a:t>
            </a:r>
            <a:r>
              <a:rPr lang="ru-RU" sz="1500" b="1" dirty="0" smtClean="0">
                <a:solidFill>
                  <a:srgbClr val="FF0000"/>
                </a:solidFill>
                <a:latin typeface="Arial Black" pitchFamily="34" charset="0"/>
                <a:ea typeface="Times New Roman"/>
                <a:cs typeface="Times New Roman" panose="02020603050405020304" pitchFamily="18" charset="0"/>
              </a:rPr>
              <a:t>а)  </a:t>
            </a:r>
            <a:r>
              <a:rPr lang="ru-RU" sz="1500" dirty="0" smtClean="0">
                <a:latin typeface="Arial Black" pitchFamily="34" charset="0"/>
                <a:ea typeface="Times New Roman"/>
                <a:cs typeface="Times New Roman" panose="02020603050405020304" pitchFamily="18" charset="0"/>
              </a:rPr>
              <a:t>устав </a:t>
            </a:r>
            <a:r>
              <a:rPr lang="ru-RU" sz="1500" dirty="0">
                <a:latin typeface="Arial Black" pitchFamily="34" charset="0"/>
                <a:ea typeface="Times New Roman"/>
                <a:cs typeface="Times New Roman" panose="02020603050405020304" pitchFamily="18" charset="0"/>
              </a:rPr>
              <a:t>образовательной организации</a:t>
            </a:r>
            <a:r>
              <a:rPr lang="ru-RU" sz="1500" dirty="0" smtClean="0">
                <a:latin typeface="Arial Black" pitchFamily="34" charset="0"/>
                <a:ea typeface="Times New Roman"/>
                <a:cs typeface="Times New Roman" panose="02020603050405020304" pitchFamily="18" charset="0"/>
              </a:rPr>
              <a:t>;</a:t>
            </a:r>
          </a:p>
          <a:p>
            <a:pPr marL="0" indent="0" algn="just">
              <a:spcBef>
                <a:spcPts val="0"/>
              </a:spcBef>
              <a:spcAft>
                <a:spcPts val="0"/>
              </a:spcAft>
              <a:buNone/>
            </a:pPr>
            <a:r>
              <a:rPr lang="ru-RU" sz="1500" dirty="0" smtClean="0">
                <a:latin typeface="Arial Black" pitchFamily="34" charset="0"/>
                <a:ea typeface="Times New Roman"/>
                <a:cs typeface="Times New Roman" panose="02020603050405020304" pitchFamily="18" charset="0"/>
              </a:rPr>
              <a:t>	</a:t>
            </a:r>
            <a:r>
              <a:rPr lang="ru-RU" sz="1500" b="1" dirty="0" smtClean="0">
                <a:solidFill>
                  <a:srgbClr val="FF0000"/>
                </a:solidFill>
                <a:latin typeface="Arial Black" pitchFamily="34" charset="0"/>
                <a:ea typeface="Times New Roman"/>
                <a:cs typeface="Times New Roman" panose="02020603050405020304" pitchFamily="18" charset="0"/>
              </a:rPr>
              <a:t>б) </a:t>
            </a:r>
            <a:r>
              <a:rPr lang="ru-RU" sz="1500" dirty="0" smtClean="0">
                <a:latin typeface="Arial Black" pitchFamily="34" charset="0"/>
                <a:ea typeface="Times New Roman"/>
                <a:cs typeface="Times New Roman" panose="02020603050405020304" pitchFamily="18" charset="0"/>
              </a:rPr>
              <a:t>правила </a:t>
            </a:r>
            <a:r>
              <a:rPr lang="ru-RU" sz="1500" dirty="0">
                <a:latin typeface="Arial Black" pitchFamily="34" charset="0"/>
                <a:ea typeface="Times New Roman"/>
                <a:cs typeface="Times New Roman" panose="02020603050405020304" pitchFamily="18" charset="0"/>
              </a:rPr>
              <a:t>внутреннего распорядка обучающихся;</a:t>
            </a:r>
          </a:p>
          <a:p>
            <a:pPr marL="0" indent="0" algn="just">
              <a:spcBef>
                <a:spcPts val="0"/>
              </a:spcBef>
              <a:spcAft>
                <a:spcPts val="0"/>
              </a:spcAft>
              <a:buNone/>
            </a:pPr>
            <a:r>
              <a:rPr lang="ru-RU" sz="1500" dirty="0" smtClean="0">
                <a:latin typeface="Arial Black" pitchFamily="34" charset="0"/>
                <a:ea typeface="Times New Roman"/>
                <a:cs typeface="Times New Roman" panose="02020603050405020304" pitchFamily="18" charset="0"/>
              </a:rPr>
              <a:t>	</a:t>
            </a:r>
            <a:r>
              <a:rPr lang="ru-RU" sz="1500" b="1" dirty="0" smtClean="0">
                <a:solidFill>
                  <a:srgbClr val="FF0000"/>
                </a:solidFill>
                <a:latin typeface="Arial Black" pitchFamily="34" charset="0"/>
                <a:ea typeface="Times New Roman"/>
                <a:cs typeface="Times New Roman" panose="02020603050405020304" pitchFamily="18" charset="0"/>
              </a:rPr>
              <a:t>в) </a:t>
            </a:r>
            <a:r>
              <a:rPr lang="ru-RU" sz="1500" dirty="0" smtClean="0">
                <a:latin typeface="Arial Black" pitchFamily="34" charset="0"/>
                <a:ea typeface="Times New Roman"/>
                <a:cs typeface="Times New Roman" panose="02020603050405020304" pitchFamily="18" charset="0"/>
              </a:rPr>
              <a:t>правила </a:t>
            </a:r>
            <a:r>
              <a:rPr lang="ru-RU" sz="1500" dirty="0">
                <a:latin typeface="Arial Black" pitchFamily="34" charset="0"/>
                <a:ea typeface="Times New Roman"/>
                <a:cs typeface="Times New Roman" panose="02020603050405020304" pitchFamily="18" charset="0"/>
              </a:rPr>
              <a:t>внутреннего трудового распорядка;</a:t>
            </a:r>
          </a:p>
          <a:p>
            <a:pPr marL="0" indent="0" algn="just">
              <a:spcBef>
                <a:spcPts val="0"/>
              </a:spcBef>
              <a:spcAft>
                <a:spcPts val="0"/>
              </a:spcAft>
              <a:buNone/>
            </a:pPr>
            <a:r>
              <a:rPr lang="ru-RU" sz="1500" dirty="0" smtClean="0">
                <a:latin typeface="Arial Black" pitchFamily="34" charset="0"/>
                <a:ea typeface="Times New Roman"/>
                <a:cs typeface="Times New Roman" panose="02020603050405020304" pitchFamily="18" charset="0"/>
              </a:rPr>
              <a:t>	</a:t>
            </a:r>
            <a:r>
              <a:rPr lang="ru-RU" sz="1500" b="1" dirty="0" smtClean="0">
                <a:solidFill>
                  <a:srgbClr val="FF0000"/>
                </a:solidFill>
                <a:latin typeface="Arial Black" pitchFamily="34" charset="0"/>
                <a:ea typeface="Times New Roman"/>
                <a:cs typeface="Times New Roman" panose="02020603050405020304" pitchFamily="18" charset="0"/>
              </a:rPr>
              <a:t>г) </a:t>
            </a:r>
            <a:r>
              <a:rPr lang="ru-RU" sz="1500" dirty="0" smtClean="0">
                <a:latin typeface="Arial Black" pitchFamily="34" charset="0"/>
                <a:ea typeface="Times New Roman"/>
                <a:cs typeface="Times New Roman" panose="02020603050405020304" pitchFamily="18" charset="0"/>
              </a:rPr>
              <a:t>коллективный </a:t>
            </a:r>
            <a:r>
              <a:rPr lang="ru-RU" sz="1500" dirty="0">
                <a:latin typeface="Arial Black" pitchFamily="34" charset="0"/>
                <a:ea typeface="Times New Roman"/>
                <a:cs typeface="Times New Roman" panose="02020603050405020304" pitchFamily="18" charset="0"/>
              </a:rPr>
              <a:t>договор (при наличии);</a:t>
            </a:r>
          </a:p>
          <a:p>
            <a:pPr marL="0" indent="0" algn="just">
              <a:spcBef>
                <a:spcPts val="0"/>
              </a:spcBef>
              <a:spcAft>
                <a:spcPts val="0"/>
              </a:spcAft>
              <a:buNone/>
            </a:pPr>
            <a:r>
              <a:rPr lang="ru-RU" sz="1500" dirty="0" smtClean="0">
                <a:latin typeface="Arial Black" pitchFamily="34" charset="0"/>
                <a:ea typeface="Times New Roman"/>
                <a:cs typeface="Times New Roman" panose="02020603050405020304" pitchFamily="18" charset="0"/>
              </a:rPr>
              <a:t>	</a:t>
            </a:r>
            <a:r>
              <a:rPr lang="ru-RU" sz="1500" b="1" dirty="0" smtClean="0">
                <a:solidFill>
                  <a:srgbClr val="FF0000"/>
                </a:solidFill>
                <a:latin typeface="Arial Black" pitchFamily="34" charset="0"/>
                <a:ea typeface="Times New Roman"/>
                <a:cs typeface="Times New Roman" panose="02020603050405020304" pitchFamily="18" charset="0"/>
              </a:rPr>
              <a:t>д) </a:t>
            </a:r>
            <a:r>
              <a:rPr lang="ru-RU" sz="1500" dirty="0" smtClean="0">
                <a:solidFill>
                  <a:srgbClr val="FF0000"/>
                </a:solidFill>
                <a:latin typeface="Arial Black" pitchFamily="34" charset="0"/>
                <a:ea typeface="Times New Roman"/>
                <a:cs typeface="Times New Roman" panose="02020603050405020304" pitchFamily="18" charset="0"/>
              </a:rPr>
              <a:t>локальные </a:t>
            </a:r>
            <a:r>
              <a:rPr lang="ru-RU" sz="1500" dirty="0">
                <a:solidFill>
                  <a:srgbClr val="FF0000"/>
                </a:solidFill>
                <a:latin typeface="Arial Black" pitchFamily="34" charset="0"/>
                <a:ea typeface="Times New Roman"/>
                <a:cs typeface="Times New Roman" panose="02020603050405020304" pitchFamily="18" charset="0"/>
              </a:rPr>
              <a:t>нормативные акты </a:t>
            </a:r>
            <a:r>
              <a:rPr lang="ru-RU" sz="1500" dirty="0">
                <a:latin typeface="Arial Black" pitchFamily="34" charset="0"/>
                <a:ea typeface="Times New Roman"/>
                <a:cs typeface="Times New Roman" panose="02020603050405020304" pitchFamily="18" charset="0"/>
              </a:rPr>
              <a:t>образовательной организации по основным вопросам </a:t>
            </a:r>
            <a:r>
              <a:rPr lang="ru-RU" sz="1500" dirty="0" smtClean="0">
                <a:latin typeface="Arial Black" pitchFamily="34" charset="0"/>
                <a:ea typeface="Times New Roman"/>
                <a:cs typeface="Times New Roman" panose="02020603050405020304" pitchFamily="18" charset="0"/>
              </a:rPr>
              <a:t>организации и </a:t>
            </a:r>
            <a:r>
              <a:rPr lang="ru-RU" sz="1500" dirty="0">
                <a:latin typeface="Arial Black" pitchFamily="34" charset="0"/>
                <a:ea typeface="Times New Roman"/>
                <a:cs typeface="Times New Roman" panose="02020603050405020304" pitchFamily="18" charset="0"/>
              </a:rPr>
              <a:t>осуществления </a:t>
            </a:r>
            <a:r>
              <a:rPr lang="ru-RU" sz="1500" dirty="0" smtClean="0">
                <a:latin typeface="Arial Black" pitchFamily="34" charset="0"/>
                <a:ea typeface="Times New Roman"/>
                <a:cs typeface="Times New Roman" panose="02020603050405020304" pitchFamily="18" charset="0"/>
              </a:rPr>
              <a:t>образовательной деятельности</a:t>
            </a:r>
            <a:r>
              <a:rPr lang="ru-RU" sz="1500" dirty="0">
                <a:latin typeface="Arial Black" pitchFamily="34" charset="0"/>
                <a:ea typeface="Times New Roman"/>
                <a:cs typeface="Times New Roman" panose="02020603050405020304" pitchFamily="18" charset="0"/>
              </a:rPr>
              <a:t>, </a:t>
            </a:r>
            <a:r>
              <a:rPr lang="ru-RU" sz="1500" dirty="0" smtClean="0">
                <a:latin typeface="Arial Black" pitchFamily="34" charset="0"/>
                <a:ea typeface="Times New Roman"/>
                <a:cs typeface="Times New Roman" panose="02020603050405020304" pitchFamily="18" charset="0"/>
              </a:rPr>
              <a:t>в том числе регламентирующие </a:t>
            </a:r>
            <a:r>
              <a:rPr lang="ru-RU" sz="1500" b="1" i="1" dirty="0" smtClean="0">
                <a:solidFill>
                  <a:srgbClr val="FF0000"/>
                </a:solidFill>
                <a:latin typeface="Arial Black" pitchFamily="34" charset="0"/>
                <a:ea typeface="Times New Roman"/>
                <a:cs typeface="Times New Roman" panose="02020603050405020304" pitchFamily="18" charset="0"/>
              </a:rPr>
              <a:t>(часть 2 статьи 30 № 273-ФЗ)</a:t>
            </a:r>
            <a:r>
              <a:rPr lang="ru-RU" sz="1500" i="1" dirty="0" smtClean="0">
                <a:solidFill>
                  <a:srgbClr val="FF0000"/>
                </a:solidFill>
                <a:latin typeface="Arial Black" pitchFamily="34" charset="0"/>
                <a:ea typeface="Times New Roman"/>
                <a:cs typeface="Times New Roman" panose="02020603050405020304" pitchFamily="18" charset="0"/>
              </a:rPr>
              <a:t>:</a:t>
            </a:r>
            <a:r>
              <a:rPr lang="ru-RU" sz="1500" dirty="0" smtClean="0">
                <a:latin typeface="Arial Black" pitchFamily="34" charset="0"/>
                <a:ea typeface="Times New Roman"/>
                <a:cs typeface="Times New Roman" panose="02020603050405020304" pitchFamily="18" charset="0"/>
              </a:rPr>
              <a:t>	</a:t>
            </a:r>
          </a:p>
          <a:p>
            <a:pPr marL="0" indent="0" algn="just">
              <a:spcBef>
                <a:spcPts val="0"/>
              </a:spcBef>
              <a:spcAft>
                <a:spcPts val="0"/>
              </a:spcAft>
              <a:buNone/>
            </a:pPr>
            <a:r>
              <a:rPr lang="ru-RU" sz="1500" dirty="0">
                <a:latin typeface="Arial Black" pitchFamily="34" charset="0"/>
                <a:ea typeface="Times New Roman"/>
                <a:cs typeface="Times New Roman" panose="02020603050405020304" pitchFamily="18" charset="0"/>
              </a:rPr>
              <a:t>	</a:t>
            </a:r>
            <a:r>
              <a:rPr lang="ru-RU" sz="1500" dirty="0" smtClean="0">
                <a:latin typeface="Arial Black" pitchFamily="34" charset="0"/>
                <a:ea typeface="Times New Roman"/>
                <a:cs typeface="Times New Roman" panose="02020603050405020304" pitchFamily="18" charset="0"/>
              </a:rPr>
              <a:t>	- правила приёма обучающихся,</a:t>
            </a:r>
          </a:p>
          <a:p>
            <a:pPr marL="0" indent="0" algn="just">
              <a:spcBef>
                <a:spcPts val="0"/>
              </a:spcBef>
              <a:spcAft>
                <a:spcPts val="0"/>
              </a:spcAft>
              <a:buNone/>
            </a:pPr>
            <a:r>
              <a:rPr lang="ru-RU" sz="1500" dirty="0" smtClean="0">
                <a:latin typeface="Arial Black" pitchFamily="34" charset="0"/>
                <a:ea typeface="Times New Roman"/>
                <a:cs typeface="Times New Roman" panose="02020603050405020304" pitchFamily="18" charset="0"/>
              </a:rPr>
              <a:t>		- режим занятий обучающихся,</a:t>
            </a:r>
          </a:p>
          <a:p>
            <a:pPr marL="0" indent="0" algn="just">
              <a:spcBef>
                <a:spcPts val="0"/>
              </a:spcBef>
              <a:spcAft>
                <a:spcPts val="0"/>
              </a:spcAft>
              <a:buNone/>
            </a:pPr>
            <a:r>
              <a:rPr lang="ru-RU" sz="1500" dirty="0" smtClean="0">
                <a:latin typeface="Arial Black" pitchFamily="34" charset="0"/>
                <a:ea typeface="Times New Roman"/>
                <a:cs typeface="Times New Roman" panose="02020603050405020304" pitchFamily="18" charset="0"/>
              </a:rPr>
              <a:t>		- формы, периодичность и порядок текущего контроля успеваемости и промежуточной аттестации обучающихся,</a:t>
            </a:r>
          </a:p>
          <a:p>
            <a:pPr marL="0" indent="0" algn="just">
              <a:spcBef>
                <a:spcPts val="0"/>
              </a:spcBef>
              <a:spcAft>
                <a:spcPts val="0"/>
              </a:spcAft>
              <a:buNone/>
            </a:pPr>
            <a:r>
              <a:rPr lang="ru-RU" sz="1500" dirty="0" smtClean="0">
                <a:latin typeface="Arial Black" pitchFamily="34" charset="0"/>
                <a:ea typeface="Times New Roman"/>
                <a:cs typeface="Times New Roman" panose="02020603050405020304" pitchFamily="18" charset="0"/>
              </a:rPr>
              <a:t>		- порядок и основания перевода, отчисления и восстановления обучающихся,</a:t>
            </a:r>
          </a:p>
          <a:p>
            <a:pPr marL="0" indent="0" algn="just">
              <a:spcBef>
                <a:spcPts val="0"/>
              </a:spcBef>
              <a:spcAft>
                <a:spcPts val="0"/>
              </a:spcAft>
              <a:buNone/>
            </a:pPr>
            <a:r>
              <a:rPr lang="ru-RU" sz="1500" dirty="0" smtClean="0">
                <a:latin typeface="Arial Black" pitchFamily="34" charset="0"/>
                <a:ea typeface="Times New Roman"/>
                <a:cs typeface="Times New Roman" panose="02020603050405020304" pitchFamily="18" charset="0"/>
              </a:rPr>
              <a:t>		- порядок оформления возникновения, приостановления и прекращения отношений между</a:t>
            </a:r>
            <a:r>
              <a:rPr lang="en-US" sz="1500" dirty="0" smtClean="0">
                <a:latin typeface="Arial Black" pitchFamily="34" charset="0"/>
                <a:ea typeface="Times New Roman"/>
                <a:cs typeface="Times New Roman" panose="02020603050405020304" pitchFamily="18" charset="0"/>
              </a:rPr>
              <a:t> </a:t>
            </a:r>
            <a:r>
              <a:rPr lang="ru-RU" sz="1500" dirty="0" smtClean="0">
                <a:latin typeface="Arial Black" pitchFamily="34" charset="0"/>
                <a:ea typeface="Times New Roman"/>
                <a:cs typeface="Times New Roman" panose="02020603050405020304" pitchFamily="18" charset="0"/>
              </a:rPr>
              <a:t>образовательной организацией и обучающимися и (или) родителями (законными представителями) несовершеннолетних обучающихся;</a:t>
            </a:r>
          </a:p>
          <a:p>
            <a:pPr marL="0" lvl="0" indent="0" algn="just">
              <a:spcBef>
                <a:spcPts val="0"/>
              </a:spcBef>
              <a:buNone/>
            </a:pPr>
            <a:r>
              <a:rPr lang="ru-RU" sz="1500" dirty="0" smtClean="0">
                <a:solidFill>
                  <a:srgbClr val="00B050"/>
                </a:solidFill>
                <a:latin typeface="Arial Black" pitchFamily="34" charset="0"/>
                <a:ea typeface="Times New Roman"/>
                <a:cs typeface="Times New Roman" panose="02020603050405020304" pitchFamily="18" charset="0"/>
              </a:rPr>
              <a:t>	</a:t>
            </a:r>
            <a:r>
              <a:rPr lang="ru-RU" sz="1500" b="1" dirty="0" smtClean="0">
                <a:solidFill>
                  <a:srgbClr val="FF0000"/>
                </a:solidFill>
                <a:latin typeface="Arial Black" pitchFamily="34" charset="0"/>
                <a:ea typeface="Times New Roman"/>
                <a:cs typeface="Times New Roman" panose="02020603050405020304" pitchFamily="18" charset="0"/>
              </a:rPr>
              <a:t>е) </a:t>
            </a:r>
            <a:r>
              <a:rPr lang="ru-RU" sz="1500" dirty="0" smtClean="0">
                <a:solidFill>
                  <a:srgbClr val="FF0000"/>
                </a:solidFill>
                <a:latin typeface="Arial Black" pitchFamily="34" charset="0"/>
                <a:ea typeface="Times New Roman"/>
                <a:cs typeface="Times New Roman" panose="02020603050405020304" pitchFamily="18" charset="0"/>
              </a:rPr>
              <a:t>отчёт о результатах самообследования </a:t>
            </a:r>
            <a:r>
              <a:rPr lang="ru-RU" sz="1500" b="1" i="1" dirty="0" smtClean="0">
                <a:latin typeface="Arial Black" pitchFamily="34" charset="0"/>
                <a:ea typeface="Times New Roman"/>
                <a:cs typeface="Times New Roman" panose="02020603050405020304" pitchFamily="18" charset="0"/>
              </a:rPr>
              <a:t>(приказ Министерства образования и науки Российской Федерации от 14 июня 2013 года № 462 «Об утверждении Порядка проведения самообследования образовательной организацией»; Показатели деятельности образовательной организации, подлежащей </a:t>
            </a:r>
            <a:r>
              <a:rPr lang="ru-RU" sz="1500" b="1" i="1" dirty="0" err="1" smtClean="0">
                <a:latin typeface="Arial Black" pitchFamily="34" charset="0"/>
                <a:ea typeface="Times New Roman"/>
                <a:cs typeface="Times New Roman" panose="02020603050405020304" pitchFamily="18" charset="0"/>
              </a:rPr>
              <a:t>самообследованию</a:t>
            </a:r>
            <a:r>
              <a:rPr lang="ru-RU" sz="1500" b="1" i="1" dirty="0" smtClean="0">
                <a:latin typeface="Arial Black" pitchFamily="34" charset="0"/>
                <a:ea typeface="Times New Roman"/>
                <a:cs typeface="Times New Roman" panose="02020603050405020304" pitchFamily="18" charset="0"/>
              </a:rPr>
              <a:t>, утверждены приказом Минобрнауки России от 10 декабря 2013 г. № 1324»);</a:t>
            </a:r>
          </a:p>
          <a:p>
            <a:pPr marL="0" lvl="2" indent="0" algn="just">
              <a:spcBef>
                <a:spcPts val="0"/>
              </a:spcBef>
              <a:buNone/>
            </a:pPr>
            <a:r>
              <a:rPr lang="ru-RU" sz="1500" b="1" dirty="0" smtClean="0">
                <a:solidFill>
                  <a:srgbClr val="FF0000"/>
                </a:solidFill>
                <a:latin typeface="Arial Black" pitchFamily="34" charset="0"/>
                <a:ea typeface="Times New Roman"/>
                <a:cs typeface="Times New Roman" panose="02020603050405020304" pitchFamily="18" charset="0"/>
              </a:rPr>
              <a:t>	ж)</a:t>
            </a:r>
            <a:r>
              <a:rPr lang="ru-RU" sz="1500" i="1" dirty="0" smtClean="0">
                <a:solidFill>
                  <a:srgbClr val="FF0000"/>
                </a:solidFill>
                <a:latin typeface="Arial Black" pitchFamily="34" charset="0"/>
                <a:ea typeface="Times New Roman"/>
                <a:cs typeface="Times New Roman" panose="02020603050405020304" pitchFamily="18" charset="0"/>
              </a:rPr>
              <a:t> </a:t>
            </a:r>
            <a:r>
              <a:rPr lang="ru-RU" sz="1500" dirty="0" smtClean="0">
                <a:latin typeface="Arial Black" pitchFamily="34" charset="0"/>
                <a:ea typeface="Times New Roman"/>
                <a:cs typeface="Times New Roman" panose="02020603050405020304" pitchFamily="18" charset="0"/>
              </a:rPr>
              <a:t>предписания органов, осуществляющих государственный контроль (надзор) в сфере образования, отчетов об исполнении таких предписаний </a:t>
            </a:r>
            <a:r>
              <a:rPr lang="ru-RU" sz="1500" b="1" i="1" dirty="0" smtClean="0">
                <a:latin typeface="Arial Black" pitchFamily="34" charset="0"/>
                <a:ea typeface="Times New Roman"/>
                <a:cs typeface="Times New Roman" panose="02020603050405020304" pitchFamily="18" charset="0"/>
              </a:rPr>
              <a:t>(до подтверждения органом, осуществляющим государственный контроль (надзор)    в сфере образования, исполнения предписания или признания его недействительным в установленном законом порядке (при наличии).</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20827893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6" y="116633"/>
            <a:ext cx="10225136" cy="504056"/>
          </a:xfrm>
        </p:spPr>
        <p:txBody>
          <a:bodyPr>
            <a:normAutofit fontScale="90000"/>
          </a:bodyPr>
          <a:lstStyle/>
          <a:p>
            <a:pPr lvl="0">
              <a:spcBef>
                <a:spcPts val="0"/>
              </a:spcBef>
              <a:defRPr/>
            </a:pP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a:solidFill>
                  <a:srgbClr val="0000FF"/>
                </a:solidFill>
                <a:latin typeface="Times New Roman" pitchFamily="18" charset="0"/>
                <a:ea typeface="+mn-ea"/>
                <a:cs typeface="+mn-cs"/>
              </a:rPr>
              <a:t/>
            </a:r>
            <a:br>
              <a:rPr lang="ru-RU" altLang="ru-RU" sz="2400" b="1" u="sng" kern="0" dirty="0">
                <a:solidFill>
                  <a:srgbClr val="0000FF"/>
                </a:solidFill>
                <a:latin typeface="Times New Roman" pitchFamily="18" charset="0"/>
                <a:ea typeface="+mn-ea"/>
                <a:cs typeface="+mn-cs"/>
              </a:rPr>
            </a:br>
            <a:endParaRPr lang="ru-RU" sz="22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21074" y="1019637"/>
            <a:ext cx="10634167" cy="5577715"/>
          </a:xfrm>
        </p:spPr>
        <p:txBody>
          <a:bodyPr>
            <a:normAutofit fontScale="25000" lnSpcReduction="20000"/>
          </a:bodyPr>
          <a:lstStyle/>
          <a:p>
            <a:pPr indent="0" algn="just">
              <a:spcBef>
                <a:spcPts val="1100"/>
              </a:spcBef>
              <a:spcAft>
                <a:spcPts val="0"/>
              </a:spcAft>
              <a:buNone/>
            </a:pPr>
            <a:r>
              <a:rPr lang="ru-RU" sz="2000" b="1" dirty="0" smtClean="0">
                <a:solidFill>
                  <a:srgbClr val="C00000"/>
                </a:solidFill>
                <a:latin typeface="Times New Roman" panose="02020603050405020304" pitchFamily="18" charset="0"/>
                <a:ea typeface="Times New Roman"/>
                <a:cs typeface="Times New Roman" panose="02020603050405020304" pitchFamily="18" charset="0"/>
              </a:rPr>
              <a:t>	 </a:t>
            </a:r>
          </a:p>
          <a:p>
            <a:pPr marL="0" indent="0" algn="just">
              <a:lnSpc>
                <a:spcPct val="120000"/>
              </a:lnSpc>
              <a:spcBef>
                <a:spcPts val="0"/>
              </a:spcBef>
              <a:spcAft>
                <a:spcPts val="0"/>
              </a:spcAft>
              <a:buNone/>
            </a:pPr>
            <a:r>
              <a:rPr lang="ru-RU" sz="2000" b="1" dirty="0">
                <a:solidFill>
                  <a:srgbClr val="C00000"/>
                </a:solidFill>
                <a:latin typeface="Times New Roman" panose="02020603050405020304" pitchFamily="18" charset="0"/>
                <a:ea typeface="Times New Roman"/>
                <a:cs typeface="Times New Roman" panose="02020603050405020304" pitchFamily="18" charset="0"/>
              </a:rPr>
              <a:t>	</a:t>
            </a:r>
            <a:r>
              <a:rPr lang="ru-RU" sz="6000" b="1" dirty="0">
                <a:solidFill>
                  <a:srgbClr val="FF0000"/>
                </a:solidFill>
                <a:latin typeface="Arial Black" pitchFamily="34" charset="0"/>
                <a:ea typeface="Times New Roman"/>
                <a:cs typeface="Times New Roman" panose="02020603050405020304" pitchFamily="18" charset="0"/>
              </a:rPr>
              <a:t>1</a:t>
            </a:r>
            <a:r>
              <a:rPr lang="ru-RU" sz="6000" b="1" dirty="0" smtClean="0">
                <a:solidFill>
                  <a:srgbClr val="FF0000"/>
                </a:solidFill>
                <a:latin typeface="Arial Black" pitchFamily="34" charset="0"/>
                <a:ea typeface="Times New Roman"/>
                <a:cs typeface="Times New Roman" panose="02020603050405020304" pitchFamily="18" charset="0"/>
              </a:rPr>
              <a:t>)</a:t>
            </a:r>
            <a:r>
              <a:rPr lang="ru-RU" sz="6000" dirty="0" smtClean="0">
                <a:solidFill>
                  <a:srgbClr val="FF0000"/>
                </a:solidFill>
                <a:latin typeface="Arial Black" pitchFamily="34" charset="0"/>
                <a:ea typeface="Times New Roman"/>
                <a:cs typeface="Times New Roman" panose="02020603050405020304" pitchFamily="18" charset="0"/>
              </a:rPr>
              <a:t> </a:t>
            </a:r>
            <a:r>
              <a:rPr lang="ru-RU" sz="6000" b="1" dirty="0">
                <a:latin typeface="Arial Black" pitchFamily="34" charset="0"/>
                <a:ea typeface="Times New Roman"/>
                <a:cs typeface="Times New Roman" panose="02020603050405020304" pitchFamily="18" charset="0"/>
              </a:rPr>
              <a:t>о реализуемых образовательных </a:t>
            </a:r>
            <a:r>
              <a:rPr lang="ru-RU" sz="6000" b="1" dirty="0" smtClean="0">
                <a:latin typeface="Arial Black" pitchFamily="34" charset="0"/>
                <a:ea typeface="Times New Roman"/>
                <a:cs typeface="Times New Roman" panose="02020603050405020304" pitchFamily="18" charset="0"/>
              </a:rPr>
              <a:t>программах с указанием учебных предметов, </a:t>
            </a:r>
            <a:r>
              <a:rPr lang="ru-RU" sz="6000" dirty="0" smtClean="0">
                <a:latin typeface="Arial Black" pitchFamily="34" charset="0"/>
                <a:ea typeface="Times New Roman"/>
                <a:cs typeface="Times New Roman" panose="02020603050405020304" pitchFamily="18" charset="0"/>
              </a:rPr>
              <a:t>курсов, дисциплин (модулей), практики, предусмотренных соответствующей образовательной программой (за исключением образовательных программ дошкольного образования), представляемую в виде образовательной программы </a:t>
            </a:r>
            <a:r>
              <a:rPr lang="ru-RU" sz="6000" b="1" i="1" u="sng" dirty="0" smtClean="0">
                <a:solidFill>
                  <a:srgbClr val="FF0000"/>
                </a:solidFill>
                <a:latin typeface="Arial Black" pitchFamily="34" charset="0"/>
                <a:ea typeface="Times New Roman"/>
                <a:cs typeface="Times New Roman" panose="02020603050405020304" pitchFamily="18" charset="0"/>
              </a:rPr>
              <a:t>в форме электронного документа</a:t>
            </a:r>
            <a:r>
              <a:rPr lang="ru-RU" sz="6000" b="1" i="1" dirty="0" smtClean="0">
                <a:solidFill>
                  <a:srgbClr val="FF0000"/>
                </a:solidFill>
                <a:latin typeface="Arial Black" pitchFamily="34" charset="0"/>
                <a:ea typeface="Times New Roman"/>
                <a:cs typeface="Times New Roman" panose="02020603050405020304" pitchFamily="18" charset="0"/>
              </a:rPr>
              <a:t> </a:t>
            </a:r>
            <a:r>
              <a:rPr lang="ru-RU" sz="6000" dirty="0" smtClean="0">
                <a:latin typeface="Arial Black" pitchFamily="34" charset="0"/>
                <a:ea typeface="Times New Roman"/>
                <a:cs typeface="Times New Roman" panose="02020603050405020304" pitchFamily="18" charset="0"/>
              </a:rPr>
              <a:t>или в виде активных ссылок, непосредственный переход по которым позволяет получить доступ к страницам Сайта, содержащим отдельные компоненты </a:t>
            </a:r>
            <a:r>
              <a:rPr lang="ru-RU" sz="6000" b="1" dirty="0" smtClean="0">
                <a:latin typeface="Arial Black" pitchFamily="34" charset="0"/>
                <a:ea typeface="Times New Roman"/>
                <a:cs typeface="Times New Roman" panose="02020603050405020304" pitchFamily="18" charset="0"/>
              </a:rPr>
              <a:t>образовательной программы </a:t>
            </a:r>
            <a:r>
              <a:rPr lang="ru-RU" sz="6000" dirty="0" smtClean="0">
                <a:latin typeface="Arial Black" pitchFamily="34" charset="0"/>
                <a:ea typeface="Times New Roman"/>
                <a:cs typeface="Times New Roman" panose="02020603050405020304" pitchFamily="18" charset="0"/>
              </a:rPr>
              <a:t>(п. 9 ст. 2 273-ФЗ), с указанием для каждой из них следующей информации: </a:t>
            </a:r>
          </a:p>
          <a:p>
            <a:pPr marL="0" indent="0" algn="just">
              <a:lnSpc>
                <a:spcPct val="120000"/>
              </a:lnSpc>
              <a:spcBef>
                <a:spcPts val="0"/>
              </a:spcBef>
              <a:spcAft>
                <a:spcPts val="0"/>
              </a:spcAft>
              <a:buNone/>
            </a:pPr>
            <a:r>
              <a:rPr lang="ru-RU" sz="6000" dirty="0">
                <a:solidFill>
                  <a:srgbClr val="7030A0"/>
                </a:solidFill>
                <a:latin typeface="Arial Black" pitchFamily="34" charset="0"/>
                <a:ea typeface="Times New Roman"/>
                <a:cs typeface="Times New Roman" panose="02020603050405020304" pitchFamily="18" charset="0"/>
              </a:rPr>
              <a:t>	</a:t>
            </a:r>
            <a:r>
              <a:rPr lang="ru-RU" sz="6000" b="1" dirty="0" smtClean="0">
                <a:solidFill>
                  <a:srgbClr val="FF0000"/>
                </a:solidFill>
                <a:latin typeface="Arial Black" pitchFamily="34" charset="0"/>
                <a:ea typeface="Times New Roman"/>
                <a:cs typeface="Times New Roman" panose="02020603050405020304" pitchFamily="18" charset="0"/>
              </a:rPr>
              <a:t>а) </a:t>
            </a:r>
            <a:r>
              <a:rPr lang="ru-RU" sz="6000" dirty="0" smtClean="0">
                <a:latin typeface="Arial Black" pitchFamily="34" charset="0"/>
                <a:ea typeface="Times New Roman"/>
                <a:cs typeface="Times New Roman" panose="02020603050405020304" pitchFamily="18" charset="0"/>
              </a:rPr>
              <a:t>об уровне общего или профессионального образования, о наименовании образовательной программы </a:t>
            </a:r>
            <a:r>
              <a:rPr lang="ru-RU" sz="6000" b="1" i="1" dirty="0" smtClean="0">
                <a:solidFill>
                  <a:srgbClr val="FF0000"/>
                </a:solidFill>
                <a:latin typeface="Arial Black" pitchFamily="34" charset="0"/>
                <a:ea typeface="Times New Roman"/>
                <a:cs typeface="Times New Roman" panose="02020603050405020304" pitchFamily="18" charset="0"/>
              </a:rPr>
              <a:t>(для общеобразовательных программ)</a:t>
            </a:r>
            <a:r>
              <a:rPr lang="ru-RU" sz="6000" i="1" dirty="0" smtClean="0">
                <a:latin typeface="Arial Black" pitchFamily="34" charset="0"/>
                <a:ea typeface="Times New Roman"/>
                <a:cs typeface="Times New Roman" panose="02020603050405020304" pitchFamily="18" charset="0"/>
              </a:rPr>
              <a:t>;</a:t>
            </a:r>
          </a:p>
          <a:p>
            <a:pPr marL="0" indent="0" algn="just">
              <a:lnSpc>
                <a:spcPct val="120000"/>
              </a:lnSpc>
              <a:spcBef>
                <a:spcPts val="0"/>
              </a:spcBef>
              <a:buNone/>
            </a:pPr>
            <a:r>
              <a:rPr lang="ru-RU" sz="6000" dirty="0">
                <a:solidFill>
                  <a:prstClr val="black"/>
                </a:solidFill>
                <a:latin typeface="Arial Black" pitchFamily="34" charset="0"/>
                <a:ea typeface="Times New Roman"/>
                <a:cs typeface="Times New Roman" panose="02020603050405020304" pitchFamily="18" charset="0"/>
              </a:rPr>
              <a:t>	</a:t>
            </a:r>
            <a:r>
              <a:rPr lang="ru-RU" sz="6000" b="1" dirty="0" smtClean="0">
                <a:solidFill>
                  <a:srgbClr val="FF0000"/>
                </a:solidFill>
                <a:latin typeface="Arial Black" pitchFamily="34" charset="0"/>
                <a:ea typeface="Times New Roman"/>
                <a:cs typeface="Times New Roman" panose="02020603050405020304" pitchFamily="18" charset="0"/>
              </a:rPr>
              <a:t>б) </a:t>
            </a:r>
            <a:r>
              <a:rPr lang="ru-RU" sz="6000" dirty="0" smtClean="0">
                <a:latin typeface="Arial Black" pitchFamily="34" charset="0"/>
                <a:ea typeface="Times New Roman"/>
                <a:cs typeface="Times New Roman" panose="02020603050405020304" pitchFamily="18" charset="0"/>
              </a:rPr>
              <a:t>о форм</a:t>
            </a:r>
            <a:r>
              <a:rPr lang="ru-RU" sz="6000" dirty="0">
                <a:latin typeface="Arial Black" pitchFamily="34" charset="0"/>
                <a:ea typeface="Times New Roman"/>
                <a:cs typeface="Times New Roman" panose="02020603050405020304" pitchFamily="18" charset="0"/>
              </a:rPr>
              <a:t>е</a:t>
            </a:r>
            <a:r>
              <a:rPr lang="ru-RU" sz="6000" dirty="0" smtClean="0">
                <a:latin typeface="Arial Black" pitchFamily="34" charset="0"/>
                <a:ea typeface="Times New Roman"/>
                <a:cs typeface="Times New Roman" panose="02020603050405020304" pitchFamily="18" charset="0"/>
              </a:rPr>
              <a:t> обучения</a:t>
            </a:r>
            <a:r>
              <a:rPr lang="ru-RU" sz="6000" dirty="0">
                <a:latin typeface="Arial Black" pitchFamily="34" charset="0"/>
                <a:ea typeface="Times New Roman"/>
                <a:cs typeface="Times New Roman" panose="02020603050405020304" pitchFamily="18" charset="0"/>
              </a:rPr>
              <a:t> </a:t>
            </a:r>
            <a:r>
              <a:rPr lang="ru-RU" sz="6000" b="1" i="1" dirty="0">
                <a:solidFill>
                  <a:srgbClr val="FF0000"/>
                </a:solidFill>
                <a:latin typeface="Arial Black" pitchFamily="34" charset="0"/>
                <a:ea typeface="Times New Roman"/>
                <a:cs typeface="Times New Roman" panose="02020603050405020304" pitchFamily="18" charset="0"/>
              </a:rPr>
              <a:t>(за исключением образовательных программ дошкольного </a:t>
            </a:r>
            <a:r>
              <a:rPr lang="ru-RU" sz="6000" b="1" i="1" dirty="0" smtClean="0">
                <a:solidFill>
                  <a:srgbClr val="FF0000"/>
                </a:solidFill>
                <a:latin typeface="Arial Black" pitchFamily="34" charset="0"/>
                <a:ea typeface="Times New Roman"/>
                <a:cs typeface="Times New Roman" panose="02020603050405020304" pitchFamily="18" charset="0"/>
              </a:rPr>
              <a:t>образования)</a:t>
            </a:r>
            <a:r>
              <a:rPr lang="ru-RU" sz="6000" i="1" dirty="0">
                <a:latin typeface="Arial Black" pitchFamily="34" charset="0"/>
                <a:ea typeface="Times New Roman"/>
                <a:cs typeface="Times New Roman" panose="02020603050405020304" pitchFamily="18" charset="0"/>
              </a:rPr>
              <a:t>;</a:t>
            </a:r>
          </a:p>
          <a:p>
            <a:pPr marL="0" lvl="0" indent="0" algn="just">
              <a:lnSpc>
                <a:spcPct val="120000"/>
              </a:lnSpc>
              <a:spcBef>
                <a:spcPts val="0"/>
              </a:spcBef>
              <a:buNone/>
            </a:pPr>
            <a:r>
              <a:rPr lang="ru-RU" sz="6000" dirty="0">
                <a:solidFill>
                  <a:prstClr val="black"/>
                </a:solidFill>
                <a:latin typeface="Arial Black" pitchFamily="34" charset="0"/>
                <a:ea typeface="Times New Roman"/>
                <a:cs typeface="Times New Roman" panose="02020603050405020304" pitchFamily="18" charset="0"/>
              </a:rPr>
              <a:t>	</a:t>
            </a:r>
            <a:r>
              <a:rPr lang="ru-RU" sz="6000" b="1" dirty="0" smtClean="0">
                <a:solidFill>
                  <a:srgbClr val="FF0000"/>
                </a:solidFill>
                <a:latin typeface="Arial Black" pitchFamily="34" charset="0"/>
                <a:ea typeface="Times New Roman"/>
                <a:cs typeface="Times New Roman" panose="02020603050405020304" pitchFamily="18" charset="0"/>
              </a:rPr>
              <a:t>в) </a:t>
            </a:r>
            <a:r>
              <a:rPr lang="ru-RU" sz="6000" dirty="0" smtClean="0">
                <a:latin typeface="Arial Black" pitchFamily="34" charset="0"/>
                <a:ea typeface="Times New Roman"/>
                <a:cs typeface="Times New Roman" panose="02020603050405020304" pitchFamily="18" charset="0"/>
              </a:rPr>
              <a:t>о нормативном </a:t>
            </a:r>
            <a:r>
              <a:rPr lang="ru-RU" sz="6000" dirty="0">
                <a:latin typeface="Arial Black" pitchFamily="34" charset="0"/>
                <a:ea typeface="Times New Roman"/>
                <a:cs typeface="Times New Roman" panose="02020603050405020304" pitchFamily="18" charset="0"/>
              </a:rPr>
              <a:t>сроке </a:t>
            </a:r>
            <a:r>
              <a:rPr lang="ru-RU" sz="6000" dirty="0" smtClean="0">
                <a:latin typeface="Arial Black" pitchFamily="34" charset="0"/>
                <a:ea typeface="Times New Roman"/>
                <a:cs typeface="Times New Roman" panose="02020603050405020304" pitchFamily="18" charset="0"/>
              </a:rPr>
              <a:t>обучения, коде и наименовании профессии, специальности (специальностей), направления (направлений) подготовки или укрупненной группе профессий</a:t>
            </a:r>
            <a:r>
              <a:rPr lang="ru-RU" sz="6000" dirty="0">
                <a:latin typeface="Arial Black" pitchFamily="34" charset="0"/>
                <a:ea typeface="Times New Roman"/>
                <a:cs typeface="Times New Roman" panose="02020603050405020304" pitchFamily="18" charset="0"/>
              </a:rPr>
              <a:t>.</a:t>
            </a:r>
            <a:endParaRPr lang="ru-RU" sz="6000" dirty="0" smtClean="0">
              <a:latin typeface="Arial Black" pitchFamily="34" charset="0"/>
              <a:ea typeface="Times New Roman"/>
              <a:cs typeface="Times New Roman" panose="02020603050405020304" pitchFamily="18" charset="0"/>
            </a:endParaRPr>
          </a:p>
          <a:p>
            <a:pPr marL="0" lvl="0" indent="0" algn="just">
              <a:lnSpc>
                <a:spcPct val="120000"/>
              </a:lnSpc>
              <a:spcBef>
                <a:spcPts val="0"/>
              </a:spcBef>
              <a:buNone/>
            </a:pPr>
            <a:r>
              <a:rPr lang="ru-RU" sz="6000" dirty="0">
                <a:solidFill>
                  <a:srgbClr val="00B050"/>
                </a:solidFill>
                <a:latin typeface="Arial Black" pitchFamily="34" charset="0"/>
                <a:ea typeface="Times New Roman"/>
                <a:cs typeface="Times New Roman" panose="02020603050405020304" pitchFamily="18" charset="0"/>
              </a:rPr>
              <a:t>	</a:t>
            </a:r>
            <a:r>
              <a:rPr lang="ru-RU" sz="6000" b="1" dirty="0" smtClean="0">
                <a:solidFill>
                  <a:srgbClr val="FF0000"/>
                </a:solidFill>
                <a:latin typeface="Arial Black" pitchFamily="34" charset="0"/>
                <a:ea typeface="Times New Roman"/>
                <a:cs typeface="Times New Roman" panose="02020603050405020304" pitchFamily="18" charset="0"/>
              </a:rPr>
              <a:t>2) </a:t>
            </a:r>
            <a:r>
              <a:rPr lang="ru-RU" sz="6000" dirty="0" smtClean="0">
                <a:latin typeface="Arial Black" pitchFamily="34" charset="0"/>
                <a:ea typeface="Times New Roman"/>
                <a:cs typeface="Times New Roman" panose="02020603050405020304" pitchFamily="18" charset="0"/>
              </a:rPr>
              <a:t>о направлениях и результатах научной (научно-исследовательской) деятельности и научно-исследовательской базе для её осуществления </a:t>
            </a:r>
            <a:r>
              <a:rPr lang="ru-RU" sz="6000" i="1" dirty="0" smtClean="0">
                <a:solidFill>
                  <a:srgbClr val="FF0000"/>
                </a:solidFill>
                <a:latin typeface="Arial Black" pitchFamily="34" charset="0"/>
                <a:ea typeface="Times New Roman"/>
                <a:cs typeface="Times New Roman" panose="02020603050405020304" pitchFamily="18" charset="0"/>
              </a:rPr>
              <a:t>(</a:t>
            </a:r>
            <a:r>
              <a:rPr lang="ru-RU" sz="6000" b="1" i="1" dirty="0" smtClean="0">
                <a:solidFill>
                  <a:srgbClr val="FF0000"/>
                </a:solidFill>
                <a:latin typeface="Arial Black" pitchFamily="34" charset="0"/>
                <a:ea typeface="Times New Roman"/>
                <a:cs typeface="Times New Roman" panose="02020603050405020304" pitchFamily="18" charset="0"/>
              </a:rPr>
              <a:t>для образовательных организаций дополнительного профессионального образования).</a:t>
            </a:r>
          </a:p>
          <a:p>
            <a:pPr marL="0" lvl="0" indent="0" algn="just">
              <a:lnSpc>
                <a:spcPct val="120000"/>
              </a:lnSpc>
              <a:spcBef>
                <a:spcPts val="0"/>
              </a:spcBef>
              <a:buNone/>
            </a:pPr>
            <a:r>
              <a:rPr lang="ru-RU" sz="6000" dirty="0" smtClean="0">
                <a:solidFill>
                  <a:prstClr val="black"/>
                </a:solidFill>
                <a:latin typeface="Arial Black" pitchFamily="34" charset="0"/>
                <a:ea typeface="Times New Roman"/>
                <a:cs typeface="Times New Roman" panose="02020603050405020304" pitchFamily="18" charset="0"/>
              </a:rPr>
              <a:t>	</a:t>
            </a:r>
            <a:r>
              <a:rPr lang="ru-RU" sz="6000" b="1" dirty="0">
                <a:solidFill>
                  <a:srgbClr val="FF0000"/>
                </a:solidFill>
                <a:latin typeface="Arial Black" pitchFamily="34" charset="0"/>
                <a:ea typeface="Times New Roman"/>
                <a:cs typeface="Times New Roman" panose="02020603050405020304" pitchFamily="18" charset="0"/>
              </a:rPr>
              <a:t>3)</a:t>
            </a:r>
            <a:r>
              <a:rPr lang="ru-RU" sz="6000" dirty="0">
                <a:solidFill>
                  <a:srgbClr val="FF0000"/>
                </a:solidFill>
                <a:latin typeface="Arial Black" pitchFamily="34" charset="0"/>
                <a:ea typeface="Times New Roman"/>
                <a:cs typeface="Times New Roman" panose="02020603050405020304" pitchFamily="18" charset="0"/>
              </a:rPr>
              <a:t> </a:t>
            </a:r>
            <a:r>
              <a:rPr lang="ru-RU" sz="6000" dirty="0">
                <a:latin typeface="Arial Black" pitchFamily="34" charset="0"/>
                <a:ea typeface="Times New Roman"/>
                <a:cs typeface="Times New Roman" panose="02020603050405020304" pitchFamily="18" charset="0"/>
              </a:rPr>
              <a:t>о численности обучающихся по реализуемым образовательным программам за счет бюджетных ассигнований федерального бюджета, </a:t>
            </a:r>
            <a:r>
              <a:rPr lang="ru-RU" sz="6000" dirty="0">
                <a:solidFill>
                  <a:srgbClr val="FF0000"/>
                </a:solidFill>
                <a:latin typeface="Arial Black" pitchFamily="34" charset="0"/>
                <a:ea typeface="Times New Roman"/>
                <a:cs typeface="Times New Roman" panose="02020603050405020304" pitchFamily="18" charset="0"/>
              </a:rPr>
              <a:t>бюджетов субъектов Российской Федерации,</a:t>
            </a:r>
            <a:r>
              <a:rPr lang="ru-RU" sz="6000" dirty="0">
                <a:latin typeface="Arial Black" pitchFamily="34" charset="0"/>
                <a:ea typeface="Times New Roman"/>
                <a:cs typeface="Times New Roman" panose="02020603050405020304" pitchFamily="18" charset="0"/>
              </a:rPr>
              <a:t> местных бюджетов и </a:t>
            </a:r>
            <a:r>
              <a:rPr lang="ru-RU" sz="6000" dirty="0">
                <a:solidFill>
                  <a:srgbClr val="FF0000"/>
                </a:solidFill>
                <a:latin typeface="Arial Black" pitchFamily="34" charset="0"/>
                <a:ea typeface="Times New Roman"/>
                <a:cs typeface="Times New Roman" panose="02020603050405020304" pitchFamily="18" charset="0"/>
              </a:rPr>
              <a:t>по договорам об образовании за счет средств физических и (или) юридических лиц </a:t>
            </a:r>
            <a:r>
              <a:rPr lang="ru-RU" sz="6000" b="1" i="1" dirty="0">
                <a:solidFill>
                  <a:srgbClr val="00B050"/>
                </a:solidFill>
                <a:latin typeface="Arial Black" pitchFamily="34" charset="0"/>
                <a:ea typeface="Times New Roman"/>
                <a:cs typeface="Times New Roman" panose="02020603050405020304" pitchFamily="18" charset="0"/>
              </a:rPr>
              <a:t>(информация размещается </a:t>
            </a:r>
            <a:r>
              <a:rPr lang="ru-RU" sz="6000" b="1" i="1" u="sng" dirty="0">
                <a:solidFill>
                  <a:srgbClr val="00B050"/>
                </a:solidFill>
                <a:latin typeface="Arial Black" pitchFamily="34" charset="0"/>
                <a:ea typeface="Times New Roman"/>
                <a:cs typeface="Times New Roman" panose="02020603050405020304" pitchFamily="18" charset="0"/>
              </a:rPr>
              <a:t>в форме электронного документа</a:t>
            </a:r>
            <a:r>
              <a:rPr lang="ru-RU" sz="6000" b="1" i="1" dirty="0">
                <a:solidFill>
                  <a:srgbClr val="00B050"/>
                </a:solidFill>
                <a:latin typeface="Arial Black" pitchFamily="34" charset="0"/>
                <a:ea typeface="Times New Roman"/>
                <a:cs typeface="Times New Roman" panose="02020603050405020304" pitchFamily="18" charset="0"/>
              </a:rPr>
              <a:t>, подписанного простой электронной подписью в соответствии с Федеральным законом «Об электронной подписи», с приложением образовательной программы</a:t>
            </a:r>
            <a:r>
              <a:rPr lang="ru-RU" sz="6000" b="1" i="1" dirty="0" smtClean="0">
                <a:solidFill>
                  <a:srgbClr val="00B050"/>
                </a:solidFill>
                <a:latin typeface="Arial Black" pitchFamily="34" charset="0"/>
                <a:ea typeface="Times New Roman"/>
                <a:cs typeface="Times New Roman" panose="02020603050405020304" pitchFamily="18" charset="0"/>
              </a:rPr>
              <a:t>).</a:t>
            </a:r>
            <a:endParaRPr lang="ru-RU" altLang="ru-RU" sz="6000" b="1" i="1" kern="0" dirty="0">
              <a:solidFill>
                <a:srgbClr val="00B050"/>
              </a:solidFill>
              <a:latin typeface="Arial Black" pitchFamily="34" charset="0"/>
            </a:endParaRPr>
          </a:p>
        </p:txBody>
      </p:sp>
      <p:sp>
        <p:nvSpPr>
          <p:cNvPr id="4" name="Прямоугольник 3"/>
          <p:cNvSpPr/>
          <p:nvPr/>
        </p:nvSpPr>
        <p:spPr>
          <a:xfrm flipV="1">
            <a:off x="839416" y="116631"/>
            <a:ext cx="11017224" cy="646331"/>
          </a:xfrm>
          <a:prstGeom prst="rect">
            <a:avLst/>
          </a:prstGeom>
        </p:spPr>
        <p:txBody>
          <a:bodyPr wrap="square">
            <a:spAutoFit/>
          </a:bodyPr>
          <a:lstStyle/>
          <a:p>
            <a:pPr algn="just">
              <a:tabLst>
                <a:tab pos="620395" algn="l"/>
                <a:tab pos="1391285" algn="l"/>
                <a:tab pos="2629535" algn="l"/>
                <a:tab pos="3773170" algn="l"/>
                <a:tab pos="4048760" algn="l"/>
                <a:tab pos="4690745" algn="l"/>
                <a:tab pos="5788660" algn="l"/>
              </a:tabLst>
            </a:pPr>
            <a:endParaRPr lang="ru-RU" dirty="0">
              <a:solidFill>
                <a:prstClr val="black"/>
              </a:solidFill>
              <a:latin typeface="Times New Roman"/>
              <a:ea typeface="Times New Roman"/>
            </a:endParaRPr>
          </a:p>
          <a:p>
            <a:pPr algn="just">
              <a:tabLst>
                <a:tab pos="620395" algn="l"/>
                <a:tab pos="1391285" algn="l"/>
                <a:tab pos="2629535" algn="l"/>
                <a:tab pos="3773170" algn="l"/>
                <a:tab pos="4048760" algn="l"/>
                <a:tab pos="4690745" algn="l"/>
                <a:tab pos="5788660" algn="l"/>
              </a:tabLst>
            </a:pPr>
            <a:r>
              <a:rPr lang="ru-RU" dirty="0" smtClean="0">
                <a:solidFill>
                  <a:prstClr val="black"/>
                </a:solidFill>
                <a:latin typeface="Times New Roman"/>
                <a:ea typeface="Times New Roman"/>
              </a:rPr>
              <a:t>	</a:t>
            </a:r>
            <a:endParaRPr lang="ru-RU" dirty="0">
              <a:solidFill>
                <a:prstClr val="black"/>
              </a:solidFill>
              <a:latin typeface="Times New Roman"/>
              <a:ea typeface="Times New Roman"/>
            </a:endParaRPr>
          </a:p>
        </p:txBody>
      </p:sp>
      <p:sp>
        <p:nvSpPr>
          <p:cNvPr id="6" name="Прямоугольник 5"/>
          <p:cNvSpPr/>
          <p:nvPr/>
        </p:nvSpPr>
        <p:spPr>
          <a:xfrm>
            <a:off x="1415480" y="188640"/>
            <a:ext cx="10153128" cy="830997"/>
          </a:xfrm>
          <a:prstGeom prst="rect">
            <a:avLst/>
          </a:prstGeom>
        </p:spPr>
        <p:txBody>
          <a:bodyPr wrap="square">
            <a:spAutoFit/>
          </a:bodyPr>
          <a:lstStyle/>
          <a:p>
            <a:pPr algn="ctr">
              <a:spcAft>
                <a:spcPts val="900"/>
              </a:spcAft>
            </a:pPr>
            <a:r>
              <a:rPr lang="ru-RU" sz="2400" b="1" dirty="0" smtClean="0">
                <a:solidFill>
                  <a:srgbClr val="C00000"/>
                </a:solidFill>
                <a:latin typeface="Arial Black" pitchFamily="34" charset="0"/>
                <a:ea typeface="Times New Roman"/>
                <a:cs typeface="Times New Roman" panose="02020603050405020304" pitchFamily="18" charset="0"/>
              </a:rPr>
              <a:t>Подраздел «Образование» должен содержать информацию:</a:t>
            </a:r>
          </a:p>
        </p:txBody>
      </p:sp>
      <p:sp>
        <p:nvSpPr>
          <p:cNvPr id="7" name="Прямоугольник 6"/>
          <p:cNvSpPr/>
          <p:nvPr/>
        </p:nvSpPr>
        <p:spPr>
          <a:xfrm>
            <a:off x="-384720" y="-12340752"/>
            <a:ext cx="11881320" cy="9730869"/>
          </a:xfrm>
          <a:prstGeom prst="rect">
            <a:avLst/>
          </a:prstGeom>
        </p:spPr>
        <p:txBody>
          <a:bodyPr wrap="square">
            <a:spAutoFit/>
          </a:bodyPr>
          <a:lstStyle/>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а) о реализуемых образовательных программах, в том числе о реализуемых адаптированных образовательных программах, с указанием в отношении каждой образовательной программы:</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форм обучения;</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нормативного срока обучения;</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срока действия государственной аккредитации образовательной программы (при наличии государственной аккредитации), общественной, профессионально-общественной аккредитации образовательной программы (при наличии общественной, профессионально-общественной аккредитации);</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языка(х), на котором(</a:t>
            </a:r>
            <a:r>
              <a:rPr lang="ru-RU" sz="900" dirty="0" err="1">
                <a:latin typeface="Times New Roman" panose="02020603050405020304" pitchFamily="18" charset="0"/>
                <a:ea typeface="Times New Roman"/>
                <a:cs typeface="Times New Roman" panose="02020603050405020304" pitchFamily="18" charset="0"/>
              </a:rPr>
              <a:t>ых</a:t>
            </a:r>
            <a:r>
              <a:rPr lang="ru-RU" sz="900" dirty="0">
                <a:latin typeface="Times New Roman" panose="02020603050405020304" pitchFamily="18" charset="0"/>
                <a:ea typeface="Times New Roman"/>
                <a:cs typeface="Times New Roman" panose="02020603050405020304" pitchFamily="18" charset="0"/>
              </a:rPr>
              <a:t>) осуществляется образование (обучение);</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учебных предметов, курсов, дисциплин (модулей), предусмотренных соответствующей образовательной программой;</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практики, предусмотренной соответствующей образовательной программой;</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об использовании при реализации образовательной программы электронного обучения и дистанционных образовательных технологий;</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б) об описании образовательной программы с приложением образовательной программы в форме электронного документа или в виде активных ссылок, непосредственный переход по которым позволяет получить доступ к страницам Сайта, содержащим информацию, указанную в подпункте "б" подпункта 3.4 пункта 3 настоящих Требований, в том числе:</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об учебном плане с приложением его в виде электронного документа;</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об аннотации к рабочим программам дисциплин (по каждому учебному предмету, курсу, дисциплине (модулю), практики, в составе образовательной программы) с приложением рабочих программ в виде электронного документа;</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о календарном учебном графике с приложением его в виде электронного документа;</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о методических и иных документах, разработанных образовательной организацией для обеспечения образовательного процесса, в виде электронного документа;</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в) о численности обучающихся, в том числе:</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об общей численности обучающихся;</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федерального бюджета (в том числе с выделением численности обучающихся, являющихся иностранными гражданами);</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бюджетов субъектов Российской Федерации (в том числе с выделением численности обучающихся, являющихся иностранными гражданами);</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местных бюджетов (в том числе с выделением численности обучающихся, являющихся иностранными гражданами);</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о численности обучающихся по договорам об образовании, заключаемых при приеме на обучение за счет средств физического и (или) юридического лица (далее - договор об оказании платных образовательных услуг) (в том числе с выделением численности обучающихся, являющихся иностранными гражданами).</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Образовательные организации, реализующие общеобразовательные программы, дополнительно указывают наименование образовательной программы.</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Образовательные организации, реализующие профессиональные образовательные программы, дополнительно, для каждой образовательной программы указывают информацию:</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об уровне образования;</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о коде и наименовании профессии, специальности, направления подготовки;</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о направлениях и результатах научной (научно-исследовательской) деятельности и научно-исследовательской базе для ее осуществления (для образовательных организаций высшего образования и образовательных организаций дополнительного профессионального образования) (при осуществлении научной (научно-исследовательской) деятельности);</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о результатах приема по каждой профессии, по каждой специальности среднего профессионального образования, по каждому направлению подготовки или специальности высшего образования с различными условиями приема:</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федерального бюджета;</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бюджетов субъектов Российской Федерации;</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местных бюджетов;</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по договорам об оказании платных образовательных услуг;</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о средней сумме набранных баллов по всем вступительным испытаниям (при наличии вступительных испытаний);</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о результатах перевода;</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о результатах восстановления и отчисления;</a:t>
            </a:r>
          </a:p>
          <a:p>
            <a:pPr indent="342900" algn="just">
              <a:spcBef>
                <a:spcPts val="1100"/>
              </a:spcBef>
              <a:spcAft>
                <a:spcPts val="0"/>
              </a:spcAft>
            </a:pPr>
            <a:r>
              <a:rPr lang="ru-RU" sz="900" dirty="0">
                <a:latin typeface="Times New Roman" panose="02020603050405020304" pitchFamily="18" charset="0"/>
                <a:ea typeface="Times New Roman"/>
                <a:cs typeface="Times New Roman" panose="02020603050405020304" pitchFamily="18" charset="0"/>
              </a:rPr>
              <a:t>г) о лицензии на осуществление образовательной деятельности (выписке из реестра лицензий на осуществление образовательной деятельности).</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18850267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6" y="116633"/>
            <a:ext cx="10225136" cy="504056"/>
          </a:xfrm>
        </p:spPr>
        <p:txBody>
          <a:bodyPr>
            <a:normAutofit fontScale="90000"/>
          </a:bodyPr>
          <a:lstStyle/>
          <a:p>
            <a:pPr lvl="0">
              <a:spcBef>
                <a:spcPts val="0"/>
              </a:spcBef>
              <a:defRPr/>
            </a:pP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a:solidFill>
                  <a:srgbClr val="0000FF"/>
                </a:solidFill>
                <a:latin typeface="Times New Roman" pitchFamily="18" charset="0"/>
                <a:ea typeface="+mn-ea"/>
                <a:cs typeface="+mn-cs"/>
              </a:rPr>
              <a:t/>
            </a:r>
            <a:br>
              <a:rPr lang="ru-RU" altLang="ru-RU" sz="2400" b="1" u="sng" kern="0" dirty="0">
                <a:solidFill>
                  <a:srgbClr val="0000FF"/>
                </a:solidFill>
                <a:latin typeface="Times New Roman" pitchFamily="18" charset="0"/>
                <a:ea typeface="+mn-ea"/>
                <a:cs typeface="+mn-cs"/>
              </a:rPr>
            </a:br>
            <a:endParaRPr lang="ru-RU" sz="22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62024" y="504561"/>
            <a:ext cx="10634167" cy="6308816"/>
          </a:xfrm>
        </p:spPr>
        <p:txBody>
          <a:bodyPr>
            <a:normAutofit/>
          </a:bodyPr>
          <a:lstStyle/>
          <a:p>
            <a:pPr algn="just">
              <a:lnSpc>
                <a:spcPts val="1650"/>
              </a:lnSpc>
              <a:spcAft>
                <a:spcPts val="900"/>
              </a:spcAft>
            </a:pPr>
            <a:endParaRPr lang="ru-RU" sz="6400" dirty="0" smtClean="0">
              <a:latin typeface="Times New Roman" panose="02020603050405020304" pitchFamily="18" charset="0"/>
              <a:ea typeface="Times New Roman"/>
              <a:cs typeface="Times New Roman" panose="02020603050405020304" pitchFamily="18" charset="0"/>
            </a:endParaRPr>
          </a:p>
          <a:p>
            <a:pPr algn="just">
              <a:lnSpc>
                <a:spcPts val="1650"/>
              </a:lnSpc>
              <a:spcAft>
                <a:spcPts val="900"/>
              </a:spcAft>
            </a:pPr>
            <a:endParaRPr lang="ru-RU" sz="1600" dirty="0">
              <a:latin typeface="Times New Roman" panose="02020603050405020304" pitchFamily="18" charset="0"/>
              <a:ea typeface="Calibri"/>
              <a:cs typeface="Times New Roman" panose="02020603050405020304" pitchFamily="18" charset="0"/>
            </a:endParaRPr>
          </a:p>
          <a:p>
            <a:pPr marL="0" lvl="0" indent="0" eaLnBrk="0" fontAlgn="base" hangingPunct="0">
              <a:spcAft>
                <a:spcPct val="0"/>
              </a:spcAft>
              <a:buNone/>
            </a:pPr>
            <a:endParaRPr lang="ru-RU" altLang="ru-RU" sz="1800" b="1" kern="0" dirty="0" smtClean="0">
              <a:solidFill>
                <a:srgbClr val="0000FF"/>
              </a:solidFill>
              <a:latin typeface="Times New Roman" pitchFamily="18" charset="0"/>
              <a:cs typeface="Times New Roman" pitchFamily="18" charset="0"/>
            </a:endParaRPr>
          </a:p>
          <a:p>
            <a:pPr marL="82550" lvl="0" indent="0" eaLnBrk="0" fontAlgn="base" hangingPunct="0">
              <a:spcAft>
                <a:spcPct val="0"/>
              </a:spcAft>
              <a:buNone/>
            </a:pPr>
            <a:r>
              <a:rPr lang="ru-RU" altLang="ru-RU" sz="1800" b="1" kern="0" dirty="0" smtClean="0">
                <a:solidFill>
                  <a:srgbClr val="FF0000"/>
                </a:solidFill>
                <a:latin typeface="Times New Roman" pitchFamily="18" charset="0"/>
                <a:cs typeface="Times New Roman" pitchFamily="18" charset="0"/>
              </a:rPr>
              <a:t>			</a:t>
            </a:r>
            <a:endParaRPr lang="ru-RU" altLang="ru-RU" sz="1800" b="1" kern="0" dirty="0">
              <a:solidFill>
                <a:srgbClr val="0070C0"/>
              </a:solidFill>
              <a:latin typeface="Arial"/>
            </a:endParaRPr>
          </a:p>
        </p:txBody>
      </p:sp>
      <p:sp>
        <p:nvSpPr>
          <p:cNvPr id="4" name="Прямоугольник 3"/>
          <p:cNvSpPr/>
          <p:nvPr/>
        </p:nvSpPr>
        <p:spPr>
          <a:xfrm flipV="1">
            <a:off x="839416" y="-116558"/>
            <a:ext cx="11017224" cy="646331"/>
          </a:xfrm>
          <a:prstGeom prst="rect">
            <a:avLst/>
          </a:prstGeom>
        </p:spPr>
        <p:txBody>
          <a:bodyPr wrap="square">
            <a:spAutoFit/>
          </a:bodyPr>
          <a:lstStyle/>
          <a:p>
            <a:pPr algn="just">
              <a:tabLst>
                <a:tab pos="620395" algn="l"/>
                <a:tab pos="1391285" algn="l"/>
                <a:tab pos="2629535" algn="l"/>
                <a:tab pos="3773170" algn="l"/>
                <a:tab pos="4048760" algn="l"/>
                <a:tab pos="4690745" algn="l"/>
                <a:tab pos="5788660" algn="l"/>
              </a:tabLst>
            </a:pPr>
            <a:endParaRPr lang="ru-RU" dirty="0">
              <a:solidFill>
                <a:prstClr val="black"/>
              </a:solidFill>
              <a:latin typeface="Times New Roman"/>
              <a:ea typeface="Times New Roman"/>
            </a:endParaRPr>
          </a:p>
          <a:p>
            <a:pPr algn="just">
              <a:tabLst>
                <a:tab pos="620395" algn="l"/>
                <a:tab pos="1391285" algn="l"/>
                <a:tab pos="2629535" algn="l"/>
                <a:tab pos="3773170" algn="l"/>
                <a:tab pos="4048760" algn="l"/>
                <a:tab pos="4690745" algn="l"/>
                <a:tab pos="5788660" algn="l"/>
              </a:tabLst>
            </a:pPr>
            <a:r>
              <a:rPr lang="ru-RU" dirty="0" smtClean="0">
                <a:solidFill>
                  <a:prstClr val="black"/>
                </a:solidFill>
                <a:latin typeface="Times New Roman"/>
                <a:ea typeface="Times New Roman"/>
              </a:rPr>
              <a:t>	</a:t>
            </a:r>
            <a:endParaRPr lang="ru-RU" dirty="0">
              <a:solidFill>
                <a:prstClr val="black"/>
              </a:solidFill>
              <a:latin typeface="Times New Roman"/>
              <a:ea typeface="Times New Roman"/>
            </a:endParaRPr>
          </a:p>
        </p:txBody>
      </p:sp>
      <p:sp>
        <p:nvSpPr>
          <p:cNvPr id="6" name="Прямоугольник 5"/>
          <p:cNvSpPr/>
          <p:nvPr/>
        </p:nvSpPr>
        <p:spPr>
          <a:xfrm>
            <a:off x="1415480" y="75878"/>
            <a:ext cx="10153128" cy="830997"/>
          </a:xfrm>
          <a:prstGeom prst="rect">
            <a:avLst/>
          </a:prstGeom>
        </p:spPr>
        <p:txBody>
          <a:bodyPr wrap="square">
            <a:spAutoFit/>
          </a:bodyPr>
          <a:lstStyle/>
          <a:p>
            <a:pPr algn="ctr">
              <a:spcAft>
                <a:spcPts val="900"/>
              </a:spcAft>
            </a:pPr>
            <a:r>
              <a:rPr lang="ru-RU" sz="2400" b="1" dirty="0" smtClean="0">
                <a:solidFill>
                  <a:srgbClr val="C00000"/>
                </a:solidFill>
                <a:latin typeface="Arial Black" pitchFamily="34" charset="0"/>
                <a:ea typeface="Times New Roman"/>
                <a:cs typeface="Times New Roman" panose="02020603050405020304" pitchFamily="18" charset="0"/>
              </a:rPr>
              <a:t>Подраздел «Образование» должен содержать информацию:</a:t>
            </a:r>
          </a:p>
        </p:txBody>
      </p:sp>
      <p:sp>
        <p:nvSpPr>
          <p:cNvPr id="7" name="Прямоугольник 6"/>
          <p:cNvSpPr/>
          <p:nvPr/>
        </p:nvSpPr>
        <p:spPr>
          <a:xfrm>
            <a:off x="-384720" y="-12340752"/>
            <a:ext cx="11881320" cy="9730869"/>
          </a:xfrm>
          <a:prstGeom prst="rect">
            <a:avLst/>
          </a:prstGeom>
        </p:spPr>
        <p:txBody>
          <a:bodyPr wrap="square">
            <a:spAutoFit/>
          </a:bodyPr>
          <a:lstStyle/>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а) о реализуемых образовательных программах, в том числе о реализуемых адаптированных образовательных программах, с указанием в отношении каждой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форм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нормативного срока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срока действия государственной аккредитации образовательной программы (при наличии государственной аккредитации), общественной, профессионально-общественной аккредитации образовательной программы (при наличии общественной, профессионально-общественной аккредитации);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языка(х), на котором(</a:t>
            </a:r>
            <a:r>
              <a:rPr lang="ru-RU" sz="900" dirty="0" err="1">
                <a:solidFill>
                  <a:prstClr val="black"/>
                </a:solidFill>
                <a:latin typeface="Times New Roman" panose="02020603050405020304" pitchFamily="18" charset="0"/>
                <a:ea typeface="Times New Roman"/>
                <a:cs typeface="Times New Roman" panose="02020603050405020304" pitchFamily="18" charset="0"/>
              </a:rPr>
              <a:t>ых</a:t>
            </a:r>
            <a:r>
              <a:rPr lang="ru-RU" sz="900" dirty="0">
                <a:solidFill>
                  <a:prstClr val="black"/>
                </a:solidFill>
                <a:latin typeface="Times New Roman" panose="02020603050405020304" pitchFamily="18" charset="0"/>
                <a:ea typeface="Times New Roman"/>
                <a:cs typeface="Times New Roman" panose="02020603050405020304" pitchFamily="18" charset="0"/>
              </a:rPr>
              <a:t>) осуществляется образование (обучение);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учебных предметов, курсов, дисциплин (модулей), предусмотренных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практики, предусмотренной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использовании при реализации образовательной программы электронного обучения и дистанционных образовательных технологий;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б) об описании образовательной программы с приложением образовательной программы в форме электронного документа или в виде активных ссылок, непосредственный переход по которым позволяет получить доступ к страницам Сайта, содержащим информацию, указанную в подпункте "б" подпункта 3.4 пункта 3 настоящих Требований,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учебном плане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аннотации к рабочим программам дисциплин (по каждому учебному предмету, курсу, дисциплине (модулю), практики, в составе образовательной программы) с приложением рабочих программ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календарном учебном графике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методических и иных документах, разработанных образовательной организацией для обеспечения образовательного процесса,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в) о численности обучающихся,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общей численности обучающихся;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федерального бюджета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бюджетов субъектов Российской Федерации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местных бюджетов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по договорам об образовании, заключаемых при приеме на обучение за счет средств физического и (или) юридического лица (далее - договор об оказании платных образовательных услуг)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общеобразовательные программы, дополнительно указывают наименование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профессиональные образовательные программы, дополнительно, для каждой образовательной программы указывают информацию:</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уровне образования;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коде и наименовании профессии, специальности, направления подготовки;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направлениях и результатах научной (научно-исследовательской) деятельности и научно-исследовательской базе для ее осуществления (для образовательных организаций высшего образования и образовательных организаций дополнительного профессионального образования) (при осуществлении научной (научно-исследовательской) деятельности);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приема по каждой профессии, по каждой специальности среднего профессионального образования, по каждому направлению подготовки или специальности высшего образования с различными условиями приема: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федерального бюджета;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бюджетов субъектов Российской Федерации;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местных бюджетов;</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по договорам об оказании платных образовательных услуг;</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средней сумме набранных баллов по всем вступительным испытаниям (при наличии вступительных испытаний);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перевода;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восстановления и отчисления;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г) о лицензии на осуществление образовательной деятельности (выписке из реестра лицензий на осуществление образовательной деятельности).</a:t>
            </a:r>
          </a:p>
        </p:txBody>
      </p:sp>
      <p:sp>
        <p:nvSpPr>
          <p:cNvPr id="8" name="Прямоугольник 7"/>
          <p:cNvSpPr/>
          <p:nvPr/>
        </p:nvSpPr>
        <p:spPr>
          <a:xfrm>
            <a:off x="982904" y="917953"/>
            <a:ext cx="10513168" cy="5952399"/>
          </a:xfrm>
          <a:prstGeom prst="rect">
            <a:avLst/>
          </a:prstGeom>
        </p:spPr>
        <p:txBody>
          <a:bodyPr wrap="square">
            <a:spAutoFit/>
          </a:bodyPr>
          <a:lstStyle/>
          <a:p>
            <a:pPr lvl="0" algn="just">
              <a:lnSpc>
                <a:spcPct val="120000"/>
              </a:lnSpc>
            </a:pPr>
            <a:r>
              <a:rPr lang="ru-RU" sz="1200" dirty="0">
                <a:latin typeface="Times New Roman" panose="02020603050405020304" pitchFamily="18" charset="0"/>
                <a:ea typeface="Times New Roman"/>
                <a:cs typeface="Times New Roman" panose="02020603050405020304" pitchFamily="18" charset="0"/>
              </a:rPr>
              <a:t>	</a:t>
            </a:r>
            <a:endParaRPr lang="ru-RU" sz="1200" dirty="0" smtClean="0">
              <a:latin typeface="Times New Roman" panose="02020603050405020304" pitchFamily="18" charset="0"/>
              <a:ea typeface="Times New Roman"/>
              <a:cs typeface="Times New Roman" panose="02020603050405020304" pitchFamily="18" charset="0"/>
            </a:endParaRPr>
          </a:p>
          <a:p>
            <a:pPr lvl="0" algn="just">
              <a:lnSpc>
                <a:spcPct val="120000"/>
              </a:lnSpc>
            </a:pPr>
            <a:r>
              <a:rPr lang="ru-RU" sz="1200" b="1" dirty="0">
                <a:solidFill>
                  <a:srgbClr val="FF0000"/>
                </a:solidFill>
                <a:latin typeface="Times New Roman" panose="02020603050405020304" pitchFamily="18" charset="0"/>
                <a:ea typeface="Times New Roman"/>
                <a:cs typeface="Times New Roman" panose="02020603050405020304" pitchFamily="18" charset="0"/>
              </a:rPr>
              <a:t>	</a:t>
            </a:r>
            <a:r>
              <a:rPr lang="ru-RU" sz="1600" b="1" dirty="0" smtClean="0">
                <a:solidFill>
                  <a:srgbClr val="FF0000"/>
                </a:solidFill>
                <a:latin typeface="Arial Black" pitchFamily="34" charset="0"/>
                <a:ea typeface="Times New Roman"/>
                <a:cs typeface="Times New Roman" panose="02020603050405020304" pitchFamily="18" charset="0"/>
              </a:rPr>
              <a:t>4) </a:t>
            </a:r>
            <a:r>
              <a:rPr lang="ru-RU" sz="1600" dirty="0" smtClean="0">
                <a:latin typeface="Arial Black" pitchFamily="34" charset="0"/>
                <a:ea typeface="Times New Roman"/>
                <a:cs typeface="Times New Roman" panose="02020603050405020304" pitchFamily="18" charset="0"/>
              </a:rPr>
              <a:t>о </a:t>
            </a:r>
            <a:r>
              <a:rPr lang="ru-RU" sz="1600" dirty="0">
                <a:latin typeface="Arial Black" pitchFamily="34" charset="0"/>
                <a:ea typeface="Times New Roman"/>
                <a:cs typeface="Times New Roman" panose="02020603050405020304" pitchFamily="18" charset="0"/>
              </a:rPr>
              <a:t>численности </a:t>
            </a:r>
            <a:r>
              <a:rPr lang="ru-RU" sz="1600" dirty="0" smtClean="0">
                <a:latin typeface="Arial Black" pitchFamily="34" charset="0"/>
                <a:ea typeface="Times New Roman"/>
                <a:cs typeface="Times New Roman" panose="02020603050405020304" pitchFamily="18" charset="0"/>
              </a:rPr>
              <a:t>обучающихся, являющихся иностранными гражданами, по каждой общеобразовательной программе и каждой профессии, специальности, в том числе научной, направлению подготовки или укрупненной группе профессий, специальностей и направлений подготовки </a:t>
            </a:r>
            <a:r>
              <a:rPr lang="ru-RU" sz="1600" b="1" i="1" dirty="0" smtClean="0">
                <a:solidFill>
                  <a:srgbClr val="FF0000"/>
                </a:solidFill>
                <a:latin typeface="Arial Black" pitchFamily="34" charset="0"/>
                <a:ea typeface="Times New Roman"/>
                <a:cs typeface="Times New Roman" panose="02020603050405020304" pitchFamily="18" charset="0"/>
              </a:rPr>
              <a:t>(для профессиональных образовательных программ)</a:t>
            </a:r>
            <a:r>
              <a:rPr lang="ru-RU" sz="1600" i="1" dirty="0" smtClean="0">
                <a:latin typeface="Arial Black" pitchFamily="34" charset="0"/>
                <a:ea typeface="Times New Roman"/>
                <a:cs typeface="Times New Roman" panose="02020603050405020304" pitchFamily="18" charset="0"/>
              </a:rPr>
              <a:t>;</a:t>
            </a:r>
          </a:p>
          <a:p>
            <a:pPr lvl="0" algn="just">
              <a:lnSpc>
                <a:spcPct val="120000"/>
              </a:lnSpc>
            </a:pPr>
            <a:endParaRPr lang="ru-RU" sz="1600" i="1" dirty="0" smtClean="0">
              <a:solidFill>
                <a:srgbClr val="00B050"/>
              </a:solidFill>
              <a:latin typeface="Arial Black" pitchFamily="34" charset="0"/>
              <a:ea typeface="Times New Roman"/>
              <a:cs typeface="Times New Roman" panose="02020603050405020304" pitchFamily="18" charset="0"/>
            </a:endParaRPr>
          </a:p>
          <a:p>
            <a:pPr algn="just">
              <a:lnSpc>
                <a:spcPct val="115000"/>
              </a:lnSpc>
              <a:spcAft>
                <a:spcPts val="0"/>
              </a:spcAft>
            </a:pPr>
            <a:r>
              <a:rPr lang="ru-RU" sz="1600" dirty="0" smtClean="0">
                <a:solidFill>
                  <a:srgbClr val="FF0000"/>
                </a:solidFill>
                <a:latin typeface="Arial Black" pitchFamily="34" charset="0"/>
                <a:ea typeface="Times New Roman"/>
                <a:cs typeface="Times New Roman" panose="02020603050405020304" pitchFamily="18" charset="0"/>
              </a:rPr>
              <a:t>	</a:t>
            </a:r>
            <a:r>
              <a:rPr lang="ru-RU" sz="1600" b="1" dirty="0" smtClean="0">
                <a:solidFill>
                  <a:srgbClr val="FF0000"/>
                </a:solidFill>
                <a:latin typeface="Arial Black" pitchFamily="34" charset="0"/>
                <a:ea typeface="Times New Roman"/>
                <a:cs typeface="Times New Roman" panose="02020603050405020304" pitchFamily="18" charset="0"/>
              </a:rPr>
              <a:t>5)</a:t>
            </a:r>
            <a:r>
              <a:rPr lang="ru-RU" sz="1600" dirty="0" smtClean="0">
                <a:solidFill>
                  <a:prstClr val="black"/>
                </a:solidFill>
                <a:latin typeface="Arial Black" pitchFamily="34" charset="0"/>
                <a:ea typeface="Times New Roman"/>
                <a:cs typeface="Times New Roman" panose="02020603050405020304" pitchFamily="18" charset="0"/>
              </a:rPr>
              <a:t> </a:t>
            </a:r>
            <a:r>
              <a:rPr lang="ru-RU" sz="1600" dirty="0" smtClean="0">
                <a:latin typeface="Arial Black" pitchFamily="34" charset="0"/>
                <a:ea typeface="Times New Roman"/>
                <a:cs typeface="Times New Roman" panose="02020603050405020304" pitchFamily="18" charset="0"/>
              </a:rPr>
              <a:t>о языках образования </a:t>
            </a:r>
            <a:r>
              <a:rPr lang="ru-RU" sz="1600" b="1" i="1" dirty="0" smtClean="0">
                <a:latin typeface="Arial Black" pitchFamily="34" charset="0"/>
                <a:ea typeface="Times New Roman"/>
                <a:cs typeface="Times New Roman" panose="02020603050405020304" pitchFamily="18" charset="0"/>
              </a:rPr>
              <a:t>(информация размещается </a:t>
            </a:r>
            <a:r>
              <a:rPr lang="ru-RU" sz="1600" b="1" i="1" u="sng" dirty="0" smtClean="0">
                <a:solidFill>
                  <a:srgbClr val="FF0000"/>
                </a:solidFill>
                <a:latin typeface="Arial Black" pitchFamily="34" charset="0"/>
                <a:ea typeface="Times New Roman"/>
                <a:cs typeface="Times New Roman" panose="02020603050405020304" pitchFamily="18" charset="0"/>
              </a:rPr>
              <a:t>в форме электронного документа,</a:t>
            </a:r>
            <a:r>
              <a:rPr lang="ru-RU" sz="1600" b="1" i="1" dirty="0" smtClean="0">
                <a:solidFill>
                  <a:schemeClr val="accent6">
                    <a:lumMod val="75000"/>
                  </a:schemeClr>
                </a:solidFill>
                <a:latin typeface="Arial Black" pitchFamily="34" charset="0"/>
                <a:ea typeface="Times New Roman"/>
                <a:cs typeface="Times New Roman" panose="02020603050405020304" pitchFamily="18" charset="0"/>
              </a:rPr>
              <a:t> </a:t>
            </a:r>
            <a:r>
              <a:rPr lang="ru-RU" sz="1600" b="1" i="1" dirty="0" smtClean="0">
                <a:latin typeface="Arial Black" pitchFamily="34" charset="0"/>
                <a:ea typeface="Times New Roman"/>
                <a:cs typeface="Times New Roman" panose="02020603050405020304" pitchFamily="18" charset="0"/>
              </a:rPr>
              <a:t>подписанного простой электронной подписью в соответствии с Федеральным законом «Об электронной подписи», с приложением образовательной программы). </a:t>
            </a:r>
            <a:r>
              <a:rPr lang="ru-RU" sz="1600" b="1" dirty="0">
                <a:solidFill>
                  <a:srgbClr val="00B050"/>
                </a:solidFill>
                <a:latin typeface="Arial Black" pitchFamily="34" charset="0"/>
                <a:ea typeface="Calibri"/>
                <a:cs typeface="Times New Roman" pitchFamily="18" charset="0"/>
              </a:rPr>
              <a:t>Язык, языки образования определяются локальными нормативными актами организации,</a:t>
            </a:r>
            <a:r>
              <a:rPr lang="ru-RU" sz="1600" dirty="0">
                <a:latin typeface="Arial Black" pitchFamily="34" charset="0"/>
                <a:ea typeface="Calibri"/>
                <a:cs typeface="Times New Roman" pitchFamily="18" charset="0"/>
              </a:rPr>
              <a:t> осуществляющей образовательную деятельность по реализуемым ею образовательным программам, в соответствии с законодательством Российской Федерации. Свободный выбор языка образования, изучаемых родного языка из числа языков народов Российской Федерации, в том числе русского языка как родного языка, государственных языков республик Российской Федерации осуществляется по заявлениям родителей (законных представителей) несовершеннолетних обучающихся при приеме (переводе) на обучение по образовательным программам дошкольного образования, имеющим государственную аккредитацию образовательным программам начального общего и основного общего </a:t>
            </a:r>
            <a:r>
              <a:rPr lang="ru-RU" sz="1600" dirty="0" smtClean="0">
                <a:latin typeface="Arial Black" pitchFamily="34" charset="0"/>
                <a:ea typeface="Calibri"/>
                <a:cs typeface="Times New Roman" pitchFamily="18" charset="0"/>
              </a:rPr>
              <a:t>образования;</a:t>
            </a:r>
            <a:endParaRPr lang="ru-RU" sz="1600" b="1" dirty="0" smtClean="0">
              <a:solidFill>
                <a:srgbClr val="00B050"/>
              </a:solidFill>
              <a:latin typeface="Arial Black" pitchFamily="34" charset="0"/>
              <a:ea typeface="Times New Roman"/>
              <a:cs typeface="Times New Roman" panose="02020603050405020304" pitchFamily="18" charset="0"/>
            </a:endParaRPr>
          </a:p>
          <a:p>
            <a:pPr algn="just">
              <a:spcAft>
                <a:spcPts val="0"/>
              </a:spcAft>
            </a:pPr>
            <a:endParaRPr lang="ru-RU" sz="1200" dirty="0">
              <a:latin typeface="Times New Roman" panose="02020603050405020304" pitchFamily="18" charset="0"/>
              <a:ea typeface="Times New Roman"/>
              <a:cs typeface="Times New Roman" panose="02020603050405020304" pitchFamily="18" charset="0"/>
            </a:endParaRPr>
          </a:p>
        </p:txBody>
      </p:sp>
      <p:pic>
        <p:nvPicPr>
          <p:cNvPr id="9" name="Рисунок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31859085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6" y="116633"/>
            <a:ext cx="10225136" cy="504056"/>
          </a:xfrm>
        </p:spPr>
        <p:txBody>
          <a:bodyPr>
            <a:normAutofit fontScale="90000"/>
          </a:bodyPr>
          <a:lstStyle/>
          <a:p>
            <a:pPr lvl="0">
              <a:spcBef>
                <a:spcPts val="0"/>
              </a:spcBef>
              <a:defRPr/>
            </a:pP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a:solidFill>
                  <a:srgbClr val="0000FF"/>
                </a:solidFill>
                <a:latin typeface="Times New Roman" pitchFamily="18" charset="0"/>
                <a:ea typeface="+mn-ea"/>
                <a:cs typeface="+mn-cs"/>
              </a:rPr>
              <a:t/>
            </a:r>
            <a:br>
              <a:rPr lang="ru-RU" altLang="ru-RU" sz="2400" b="1" u="sng" kern="0" dirty="0">
                <a:solidFill>
                  <a:srgbClr val="0000FF"/>
                </a:solidFill>
                <a:latin typeface="Times New Roman" pitchFamily="18" charset="0"/>
                <a:ea typeface="+mn-ea"/>
                <a:cs typeface="+mn-cs"/>
              </a:rPr>
            </a:br>
            <a:endParaRPr lang="ru-RU" sz="22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62024" y="504561"/>
            <a:ext cx="10634167" cy="6308816"/>
          </a:xfrm>
        </p:spPr>
        <p:txBody>
          <a:bodyPr>
            <a:normAutofit/>
          </a:bodyPr>
          <a:lstStyle/>
          <a:p>
            <a:pPr algn="just">
              <a:lnSpc>
                <a:spcPts val="1650"/>
              </a:lnSpc>
              <a:spcAft>
                <a:spcPts val="900"/>
              </a:spcAft>
            </a:pPr>
            <a:endParaRPr lang="ru-RU" sz="6400" dirty="0" smtClean="0">
              <a:latin typeface="Times New Roman" panose="02020603050405020304" pitchFamily="18" charset="0"/>
              <a:ea typeface="Times New Roman"/>
              <a:cs typeface="Times New Roman" panose="02020603050405020304" pitchFamily="18" charset="0"/>
            </a:endParaRPr>
          </a:p>
          <a:p>
            <a:pPr algn="just">
              <a:lnSpc>
                <a:spcPts val="1650"/>
              </a:lnSpc>
              <a:spcAft>
                <a:spcPts val="900"/>
              </a:spcAft>
            </a:pPr>
            <a:endParaRPr lang="ru-RU" sz="1600" dirty="0">
              <a:latin typeface="Times New Roman" panose="02020603050405020304" pitchFamily="18" charset="0"/>
              <a:ea typeface="Calibri"/>
              <a:cs typeface="Times New Roman" panose="02020603050405020304" pitchFamily="18" charset="0"/>
            </a:endParaRPr>
          </a:p>
          <a:p>
            <a:pPr marL="0" lvl="0" indent="0" eaLnBrk="0" fontAlgn="base" hangingPunct="0">
              <a:spcAft>
                <a:spcPct val="0"/>
              </a:spcAft>
              <a:buNone/>
            </a:pPr>
            <a:endParaRPr lang="ru-RU" altLang="ru-RU" sz="1800" b="1" kern="0" dirty="0" smtClean="0">
              <a:solidFill>
                <a:srgbClr val="0000FF"/>
              </a:solidFill>
              <a:latin typeface="Times New Roman" pitchFamily="18" charset="0"/>
              <a:cs typeface="Times New Roman" pitchFamily="18" charset="0"/>
            </a:endParaRPr>
          </a:p>
          <a:p>
            <a:pPr marL="82550" lvl="0" indent="0" eaLnBrk="0" fontAlgn="base" hangingPunct="0">
              <a:spcAft>
                <a:spcPct val="0"/>
              </a:spcAft>
              <a:buNone/>
            </a:pPr>
            <a:r>
              <a:rPr lang="ru-RU" altLang="ru-RU" sz="1800" b="1" kern="0" dirty="0" smtClean="0">
                <a:solidFill>
                  <a:srgbClr val="FF0000"/>
                </a:solidFill>
                <a:latin typeface="Times New Roman" pitchFamily="18" charset="0"/>
                <a:cs typeface="Times New Roman" pitchFamily="18" charset="0"/>
              </a:rPr>
              <a:t>			</a:t>
            </a:r>
            <a:endParaRPr lang="ru-RU" altLang="ru-RU" sz="1800" b="1" kern="0" dirty="0">
              <a:solidFill>
                <a:srgbClr val="0070C0"/>
              </a:solidFill>
              <a:latin typeface="Arial"/>
            </a:endParaRPr>
          </a:p>
        </p:txBody>
      </p:sp>
      <p:sp>
        <p:nvSpPr>
          <p:cNvPr id="4" name="Прямоугольник 3"/>
          <p:cNvSpPr/>
          <p:nvPr/>
        </p:nvSpPr>
        <p:spPr>
          <a:xfrm flipV="1">
            <a:off x="839416" y="-116558"/>
            <a:ext cx="11017224" cy="646331"/>
          </a:xfrm>
          <a:prstGeom prst="rect">
            <a:avLst/>
          </a:prstGeom>
        </p:spPr>
        <p:txBody>
          <a:bodyPr wrap="square">
            <a:spAutoFit/>
          </a:bodyPr>
          <a:lstStyle/>
          <a:p>
            <a:pPr algn="just">
              <a:tabLst>
                <a:tab pos="620395" algn="l"/>
                <a:tab pos="1391285" algn="l"/>
                <a:tab pos="2629535" algn="l"/>
                <a:tab pos="3773170" algn="l"/>
                <a:tab pos="4048760" algn="l"/>
                <a:tab pos="4690745" algn="l"/>
                <a:tab pos="5788660" algn="l"/>
              </a:tabLst>
            </a:pPr>
            <a:endParaRPr lang="ru-RU" dirty="0">
              <a:solidFill>
                <a:prstClr val="black"/>
              </a:solidFill>
              <a:latin typeface="Times New Roman"/>
              <a:ea typeface="Times New Roman"/>
            </a:endParaRPr>
          </a:p>
          <a:p>
            <a:pPr algn="just">
              <a:tabLst>
                <a:tab pos="620395" algn="l"/>
                <a:tab pos="1391285" algn="l"/>
                <a:tab pos="2629535" algn="l"/>
                <a:tab pos="3773170" algn="l"/>
                <a:tab pos="4048760" algn="l"/>
                <a:tab pos="4690745" algn="l"/>
                <a:tab pos="5788660" algn="l"/>
              </a:tabLst>
            </a:pPr>
            <a:r>
              <a:rPr lang="ru-RU" dirty="0" smtClean="0">
                <a:solidFill>
                  <a:prstClr val="black"/>
                </a:solidFill>
                <a:latin typeface="Times New Roman"/>
                <a:ea typeface="Times New Roman"/>
              </a:rPr>
              <a:t>	</a:t>
            </a:r>
            <a:endParaRPr lang="ru-RU" dirty="0">
              <a:solidFill>
                <a:prstClr val="black"/>
              </a:solidFill>
              <a:latin typeface="Times New Roman"/>
              <a:ea typeface="Times New Roman"/>
            </a:endParaRPr>
          </a:p>
        </p:txBody>
      </p:sp>
      <p:sp>
        <p:nvSpPr>
          <p:cNvPr id="6" name="Прямоугольник 5"/>
          <p:cNvSpPr/>
          <p:nvPr/>
        </p:nvSpPr>
        <p:spPr>
          <a:xfrm>
            <a:off x="1415480" y="75878"/>
            <a:ext cx="10153128" cy="830997"/>
          </a:xfrm>
          <a:prstGeom prst="rect">
            <a:avLst/>
          </a:prstGeom>
        </p:spPr>
        <p:txBody>
          <a:bodyPr wrap="square">
            <a:spAutoFit/>
          </a:bodyPr>
          <a:lstStyle/>
          <a:p>
            <a:pPr algn="ctr">
              <a:spcAft>
                <a:spcPts val="900"/>
              </a:spcAft>
            </a:pPr>
            <a:r>
              <a:rPr lang="ru-RU" sz="2400" b="1" dirty="0" smtClean="0">
                <a:solidFill>
                  <a:srgbClr val="C00000"/>
                </a:solidFill>
                <a:latin typeface="Arial Black" pitchFamily="34" charset="0"/>
                <a:ea typeface="Times New Roman"/>
                <a:cs typeface="Times New Roman" panose="02020603050405020304" pitchFamily="18" charset="0"/>
              </a:rPr>
              <a:t>Подраздел «Образование» должен содержать информацию:</a:t>
            </a:r>
          </a:p>
        </p:txBody>
      </p:sp>
      <p:sp>
        <p:nvSpPr>
          <p:cNvPr id="7" name="Прямоугольник 6"/>
          <p:cNvSpPr/>
          <p:nvPr/>
        </p:nvSpPr>
        <p:spPr>
          <a:xfrm>
            <a:off x="-384720" y="-12340752"/>
            <a:ext cx="11881320" cy="9730869"/>
          </a:xfrm>
          <a:prstGeom prst="rect">
            <a:avLst/>
          </a:prstGeom>
        </p:spPr>
        <p:txBody>
          <a:bodyPr wrap="square">
            <a:spAutoFit/>
          </a:bodyPr>
          <a:lstStyle/>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а) о реализуемых образовательных программах, в том числе о реализуемых адаптированных образовательных программах, с указанием в отношении каждой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форм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нормативного срока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срока действия государственной аккредитации образовательной программы (при наличии государственной аккредитации), общественной, профессионально-общественной аккредитации образовательной программы (при наличии общественной, профессионально-общественной аккредитации);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языка(х), на котором(</a:t>
            </a:r>
            <a:r>
              <a:rPr lang="ru-RU" sz="900" dirty="0" err="1">
                <a:solidFill>
                  <a:prstClr val="black"/>
                </a:solidFill>
                <a:latin typeface="Times New Roman" panose="02020603050405020304" pitchFamily="18" charset="0"/>
                <a:ea typeface="Times New Roman"/>
                <a:cs typeface="Times New Roman" panose="02020603050405020304" pitchFamily="18" charset="0"/>
              </a:rPr>
              <a:t>ых</a:t>
            </a:r>
            <a:r>
              <a:rPr lang="ru-RU" sz="900" dirty="0">
                <a:solidFill>
                  <a:prstClr val="black"/>
                </a:solidFill>
                <a:latin typeface="Times New Roman" panose="02020603050405020304" pitchFamily="18" charset="0"/>
                <a:ea typeface="Times New Roman"/>
                <a:cs typeface="Times New Roman" panose="02020603050405020304" pitchFamily="18" charset="0"/>
              </a:rPr>
              <a:t>) осуществляется образование (обучение);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учебных предметов, курсов, дисциплин (модулей), предусмотренных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практики, предусмотренной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использовании при реализации образовательной программы электронного обучения и дистанционных образовательных технологий;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б) об описании образовательной программы с приложением образовательной программы в форме электронного документа или в виде активных ссылок, непосредственный переход по которым позволяет получить доступ к страницам Сайта, содержащим информацию, указанную в подпункте "б" подпункта 3.4 пункта 3 настоящих Требований,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учебном плане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аннотации к рабочим программам дисциплин (по каждому учебному предмету, курсу, дисциплине (модулю), практики, в составе образовательной программы) с приложением рабочих программ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календарном учебном графике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методических и иных документах, разработанных образовательной организацией для обеспечения образовательного процесса,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в) о численности обучающихся,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общей численности обучающихся;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федерального бюджета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бюджетов субъектов Российской Федерации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местных бюджетов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по договорам об образовании, заключаемых при приеме на обучение за счет средств физического и (или) юридического лица (далее - договор об оказании платных образовательных услуг)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общеобразовательные программы, дополнительно указывают наименование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профессиональные образовательные программы, дополнительно, для каждой образовательной программы указывают информацию:</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уровне образования;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коде и наименовании профессии, специальности, направления подготовки;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направлениях и результатах научной (научно-исследовательской) деятельности и научно-исследовательской базе для ее осуществления (для образовательных организаций высшего образования и образовательных организаций дополнительного профессионального образования) (при осуществлении научной (научно-исследовательской) деятельности);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приема по каждой профессии, по каждой специальности среднего профессионального образования, по каждому направлению подготовки или специальности высшего образования с различными условиями приема: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федерального бюджета;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бюджетов субъектов Российской Федерации;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местных бюджетов;</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по договорам об оказании платных образовательных услуг;</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средней сумме набранных баллов по всем вступительным испытаниям (при наличии вступительных испытаний);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перевода;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восстановления и отчисления;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г) о лицензии на осуществление образовательной деятельности (выписке из реестра лицензий на осуществление образовательной деятельности).</a:t>
            </a:r>
          </a:p>
        </p:txBody>
      </p:sp>
      <p:sp>
        <p:nvSpPr>
          <p:cNvPr id="8" name="Прямоугольник 7"/>
          <p:cNvSpPr/>
          <p:nvPr/>
        </p:nvSpPr>
        <p:spPr>
          <a:xfrm>
            <a:off x="952488" y="906875"/>
            <a:ext cx="10513168" cy="5981830"/>
          </a:xfrm>
          <a:prstGeom prst="rect">
            <a:avLst/>
          </a:prstGeom>
        </p:spPr>
        <p:txBody>
          <a:bodyPr wrap="square">
            <a:spAutoFit/>
          </a:bodyPr>
          <a:lstStyle/>
          <a:p>
            <a:pPr algn="just">
              <a:lnSpc>
                <a:spcPct val="120000"/>
              </a:lnSpc>
            </a:pPr>
            <a:r>
              <a:rPr lang="ru-RU" sz="1200" dirty="0">
                <a:solidFill>
                  <a:prstClr val="black"/>
                </a:solidFill>
                <a:latin typeface="Times New Roman" panose="02020603050405020304" pitchFamily="18" charset="0"/>
                <a:ea typeface="Times New Roman"/>
                <a:cs typeface="Times New Roman" panose="02020603050405020304" pitchFamily="18" charset="0"/>
              </a:rPr>
              <a:t>	</a:t>
            </a:r>
            <a:r>
              <a:rPr lang="ru-RU" sz="1600" b="1" dirty="0" smtClean="0">
                <a:solidFill>
                  <a:srgbClr val="FF0000"/>
                </a:solidFill>
                <a:latin typeface="Arial Black" pitchFamily="34" charset="0"/>
                <a:ea typeface="Times New Roman"/>
                <a:cs typeface="Times New Roman" panose="02020603050405020304" pitchFamily="18" charset="0"/>
              </a:rPr>
              <a:t>6)</a:t>
            </a:r>
            <a:r>
              <a:rPr lang="ru-RU" sz="1600" dirty="0" smtClean="0">
                <a:solidFill>
                  <a:srgbClr val="7030A0"/>
                </a:solidFill>
                <a:latin typeface="Arial Black" pitchFamily="34" charset="0"/>
                <a:ea typeface="Times New Roman"/>
                <a:cs typeface="Times New Roman" panose="02020603050405020304" pitchFamily="18" charset="0"/>
              </a:rPr>
              <a:t> </a:t>
            </a:r>
            <a:r>
              <a:rPr lang="ru-RU" sz="1600" dirty="0" smtClean="0">
                <a:solidFill>
                  <a:srgbClr val="FF0000"/>
                </a:solidFill>
                <a:latin typeface="Arial Black" pitchFamily="34" charset="0"/>
                <a:ea typeface="Times New Roman"/>
                <a:cs typeface="Times New Roman" panose="02020603050405020304" pitchFamily="18" charset="0"/>
              </a:rPr>
              <a:t>о результатах </a:t>
            </a:r>
            <a:r>
              <a:rPr lang="ru-RU" sz="1600" u="sng" dirty="0" smtClean="0">
                <a:solidFill>
                  <a:srgbClr val="FF0000"/>
                </a:solidFill>
                <a:latin typeface="Arial Black" pitchFamily="34" charset="0"/>
                <a:ea typeface="Times New Roman"/>
                <a:cs typeface="Times New Roman" panose="02020603050405020304" pitchFamily="18" charset="0"/>
              </a:rPr>
              <a:t>приёма</a:t>
            </a:r>
            <a:r>
              <a:rPr lang="ru-RU" sz="1600" dirty="0" smtClean="0">
                <a:solidFill>
                  <a:srgbClr val="FF0000"/>
                </a:solidFill>
                <a:latin typeface="Arial Black" pitchFamily="34" charset="0"/>
                <a:ea typeface="Times New Roman"/>
                <a:cs typeface="Times New Roman" panose="02020603050405020304" pitchFamily="18" charset="0"/>
              </a:rPr>
              <a:t> </a:t>
            </a:r>
            <a:r>
              <a:rPr lang="ru-RU" sz="1600" dirty="0" smtClean="0">
                <a:latin typeface="Arial Black" pitchFamily="34" charset="0"/>
                <a:ea typeface="Times New Roman"/>
                <a:cs typeface="Times New Roman" panose="02020603050405020304" pitchFamily="18" charset="0"/>
              </a:rPr>
              <a:t>по каждой профессии, специальности среднего профессионального образования (при наличии вступительных испытаний) на места, финансируемые </a:t>
            </a:r>
            <a:r>
              <a:rPr lang="ru-RU" sz="1600" dirty="0" smtClean="0">
                <a:solidFill>
                  <a:srgbClr val="FF0000"/>
                </a:solidFill>
                <a:latin typeface="Arial Black" pitchFamily="34" charset="0"/>
                <a:ea typeface="Times New Roman"/>
                <a:cs typeface="Times New Roman" panose="02020603050405020304" pitchFamily="18" charset="0"/>
              </a:rPr>
              <a:t>за счет </a:t>
            </a:r>
            <a:r>
              <a:rPr lang="ru-RU" sz="1600" dirty="0" smtClean="0">
                <a:latin typeface="Arial Black" pitchFamily="34" charset="0"/>
                <a:ea typeface="Times New Roman"/>
                <a:cs typeface="Times New Roman" panose="02020603050405020304" pitchFamily="18" charset="0"/>
              </a:rPr>
              <a:t>бюджетных ассигнований </a:t>
            </a:r>
            <a:r>
              <a:rPr lang="ru-RU" sz="1600" dirty="0" smtClean="0">
                <a:solidFill>
                  <a:srgbClr val="FF0000"/>
                </a:solidFill>
                <a:latin typeface="Arial Black" pitchFamily="34" charset="0"/>
                <a:ea typeface="Times New Roman"/>
                <a:cs typeface="Times New Roman" panose="02020603050405020304" pitchFamily="18" charset="0"/>
              </a:rPr>
              <a:t>федерального бюджета, бюджета субъектов Российской Федерации, </a:t>
            </a:r>
            <a:r>
              <a:rPr lang="ru-RU" sz="1600" dirty="0" smtClean="0">
                <a:latin typeface="Arial Black" pitchFamily="34" charset="0"/>
                <a:ea typeface="Times New Roman"/>
                <a:cs typeface="Times New Roman" panose="02020603050405020304" pitchFamily="18" charset="0"/>
              </a:rPr>
              <a:t>местных бюджетов, </a:t>
            </a:r>
            <a:r>
              <a:rPr lang="ru-RU" sz="1600" dirty="0" smtClean="0">
                <a:solidFill>
                  <a:srgbClr val="FF0000"/>
                </a:solidFill>
                <a:latin typeface="Arial Black" pitchFamily="34" charset="0"/>
                <a:ea typeface="Times New Roman"/>
                <a:cs typeface="Times New Roman" panose="02020603050405020304" pitchFamily="18" charset="0"/>
              </a:rPr>
              <a:t>по договорам об образовании за счет средств физических и (или) юридических лиц)</a:t>
            </a:r>
            <a:r>
              <a:rPr lang="ru-RU" sz="1600" dirty="0" smtClean="0">
                <a:latin typeface="Arial Black" pitchFamily="34" charset="0"/>
                <a:ea typeface="Times New Roman"/>
                <a:cs typeface="Times New Roman" panose="02020603050405020304" pitchFamily="18" charset="0"/>
              </a:rPr>
              <a:t> с указанием средней суммы набранных баллов по всем вступительным испытаниям, </a:t>
            </a:r>
            <a:r>
              <a:rPr lang="ru-RU" sz="1600" dirty="0" smtClean="0">
                <a:solidFill>
                  <a:srgbClr val="FF0000"/>
                </a:solidFill>
                <a:latin typeface="Arial Black" pitchFamily="34" charset="0"/>
                <a:ea typeface="Times New Roman"/>
                <a:cs typeface="Times New Roman" panose="02020603050405020304" pitchFamily="18" charset="0"/>
              </a:rPr>
              <a:t>а также о результатах </a:t>
            </a:r>
            <a:r>
              <a:rPr lang="ru-RU" sz="1600" u="sng" dirty="0" smtClean="0">
                <a:solidFill>
                  <a:srgbClr val="FF0000"/>
                </a:solidFill>
                <a:latin typeface="Arial Black" pitchFamily="34" charset="0"/>
                <a:ea typeface="Times New Roman"/>
                <a:cs typeface="Times New Roman" panose="02020603050405020304" pitchFamily="18" charset="0"/>
              </a:rPr>
              <a:t>перевода, восстановления и отчисления</a:t>
            </a:r>
            <a:r>
              <a:rPr lang="ru-RU" sz="1600" dirty="0" smtClean="0">
                <a:latin typeface="Arial Black" pitchFamily="34" charset="0"/>
                <a:ea typeface="Times New Roman"/>
                <a:cs typeface="Times New Roman" panose="02020603050405020304" pitchFamily="18" charset="0"/>
              </a:rPr>
              <a:t> </a:t>
            </a:r>
            <a:r>
              <a:rPr lang="ru-RU" sz="1600" b="1" i="1" dirty="0" smtClean="0">
                <a:solidFill>
                  <a:srgbClr val="00B050"/>
                </a:solidFill>
                <a:latin typeface="Arial Black" pitchFamily="34" charset="0"/>
                <a:ea typeface="Times New Roman"/>
                <a:cs typeface="Times New Roman" panose="02020603050405020304" pitchFamily="18" charset="0"/>
              </a:rPr>
              <a:t>(</a:t>
            </a:r>
            <a:r>
              <a:rPr lang="ru-RU" sz="1600" b="1" i="1" dirty="0">
                <a:solidFill>
                  <a:srgbClr val="00B050"/>
                </a:solidFill>
                <a:latin typeface="Arial Black" pitchFamily="34" charset="0"/>
                <a:ea typeface="Times New Roman"/>
                <a:cs typeface="Times New Roman" panose="02020603050405020304" pitchFamily="18" charset="0"/>
              </a:rPr>
              <a:t>информация размещается </a:t>
            </a:r>
            <a:r>
              <a:rPr lang="ru-RU" sz="1600" b="1" i="1" u="sng" dirty="0">
                <a:solidFill>
                  <a:srgbClr val="00B050"/>
                </a:solidFill>
                <a:latin typeface="Arial Black" pitchFamily="34" charset="0"/>
                <a:ea typeface="Times New Roman"/>
                <a:cs typeface="Times New Roman" panose="02020603050405020304" pitchFamily="18" charset="0"/>
              </a:rPr>
              <a:t>в форме электронного документа,</a:t>
            </a:r>
            <a:r>
              <a:rPr lang="ru-RU" sz="1600" b="1" i="1" dirty="0">
                <a:solidFill>
                  <a:srgbClr val="00B050"/>
                </a:solidFill>
                <a:latin typeface="Arial Black" pitchFamily="34" charset="0"/>
                <a:ea typeface="Times New Roman"/>
                <a:cs typeface="Times New Roman" panose="02020603050405020304" pitchFamily="18" charset="0"/>
              </a:rPr>
              <a:t> подписанного простой электронной подписью в соответствии с Федеральным законом «Об электронной подписи», с приложением образовательной программы</a:t>
            </a:r>
            <a:r>
              <a:rPr lang="ru-RU" sz="1600" b="1" i="1" dirty="0" smtClean="0">
                <a:solidFill>
                  <a:srgbClr val="00B050"/>
                </a:solidFill>
                <a:latin typeface="Arial Black" pitchFamily="34" charset="0"/>
                <a:ea typeface="Times New Roman"/>
                <a:cs typeface="Times New Roman" panose="02020603050405020304" pitchFamily="18" charset="0"/>
              </a:rPr>
              <a:t>)</a:t>
            </a:r>
            <a:r>
              <a:rPr lang="ru-RU" sz="1600" i="1" dirty="0" smtClean="0">
                <a:solidFill>
                  <a:srgbClr val="00B050"/>
                </a:solidFill>
                <a:latin typeface="Arial Black" pitchFamily="34" charset="0"/>
                <a:ea typeface="Times New Roman"/>
                <a:cs typeface="Times New Roman" panose="02020603050405020304" pitchFamily="18" charset="0"/>
              </a:rPr>
              <a:t>;</a:t>
            </a:r>
          </a:p>
          <a:p>
            <a:pPr algn="just">
              <a:lnSpc>
                <a:spcPct val="120000"/>
              </a:lnSpc>
            </a:pPr>
            <a:r>
              <a:rPr lang="ru-RU" sz="1600" i="1" dirty="0">
                <a:solidFill>
                  <a:srgbClr val="00B050"/>
                </a:solidFill>
                <a:latin typeface="Arial Black" pitchFamily="34" charset="0"/>
                <a:ea typeface="Times New Roman"/>
                <a:cs typeface="Times New Roman" panose="02020603050405020304" pitchFamily="18" charset="0"/>
              </a:rPr>
              <a:t>	</a:t>
            </a:r>
            <a:r>
              <a:rPr lang="ru-RU" sz="1600" b="1" i="1" dirty="0" smtClean="0">
                <a:solidFill>
                  <a:srgbClr val="FF0000"/>
                </a:solidFill>
                <a:latin typeface="Arial Black" pitchFamily="34" charset="0"/>
                <a:ea typeface="Times New Roman"/>
                <a:cs typeface="Times New Roman" panose="02020603050405020304" pitchFamily="18" charset="0"/>
              </a:rPr>
              <a:t>7) </a:t>
            </a:r>
            <a:r>
              <a:rPr lang="ru-RU" sz="1600" b="1" dirty="0" smtClean="0">
                <a:latin typeface="Arial Black" pitchFamily="34" charset="0"/>
                <a:ea typeface="Times New Roman"/>
                <a:cs typeface="Times New Roman" panose="02020603050405020304" pitchFamily="18" charset="0"/>
              </a:rPr>
              <a:t>о трудоустройстве выпускников </a:t>
            </a:r>
            <a:r>
              <a:rPr lang="ru-RU" sz="1600" i="1" dirty="0" smtClean="0">
                <a:solidFill>
                  <a:srgbClr val="FF0000"/>
                </a:solidFill>
                <a:latin typeface="Arial Black" pitchFamily="34" charset="0"/>
                <a:ea typeface="Times New Roman"/>
                <a:cs typeface="Times New Roman" panose="02020603050405020304" pitchFamily="18" charset="0"/>
              </a:rPr>
              <a:t>в виде численности трудоустроенных выпускников прошлого учебного года,</a:t>
            </a:r>
            <a:r>
              <a:rPr lang="ru-RU" sz="1600" dirty="0" smtClean="0">
                <a:latin typeface="Arial Black" pitchFamily="34" charset="0"/>
                <a:ea typeface="Times New Roman"/>
                <a:cs typeface="Times New Roman" panose="02020603050405020304" pitchFamily="18" charset="0"/>
              </a:rPr>
              <a:t> </a:t>
            </a:r>
            <a:r>
              <a:rPr lang="ru-RU" sz="1600" b="1" u="sng" dirty="0" smtClean="0">
                <a:latin typeface="Arial Black" pitchFamily="34" charset="0"/>
                <a:ea typeface="Times New Roman"/>
                <a:cs typeface="Times New Roman" panose="02020603050405020304" pitchFamily="18" charset="0"/>
              </a:rPr>
              <a:t>освоивших основные профессиональные образовательные программы среднего профессионального образования</a:t>
            </a:r>
            <a:r>
              <a:rPr lang="ru-RU" sz="1600" dirty="0" smtClean="0">
                <a:latin typeface="Arial Black" pitchFamily="34" charset="0"/>
                <a:ea typeface="Times New Roman"/>
                <a:cs typeface="Times New Roman" panose="02020603050405020304" pitchFamily="18" charset="0"/>
              </a:rPr>
              <a:t>, по каждой профессии, специальности, в том числе научной, направлению подготовки или укрупненной группе профессий, специальностей и направлений подготовки </a:t>
            </a:r>
            <a:r>
              <a:rPr lang="ru-RU" sz="1600" b="1" i="1" u="sng" dirty="0" smtClean="0">
                <a:solidFill>
                  <a:srgbClr val="FF0000"/>
                </a:solidFill>
                <a:latin typeface="Arial Black" pitchFamily="34" charset="0"/>
                <a:ea typeface="Times New Roman"/>
                <a:cs typeface="Times New Roman" panose="02020603050405020304" pitchFamily="18" charset="0"/>
              </a:rPr>
              <a:t>(информация указывается в виде численности трудоустроенных выпускников прошлого учебного года</a:t>
            </a:r>
            <a:r>
              <a:rPr lang="ru-RU" sz="1600" b="1" i="1" dirty="0" smtClean="0">
                <a:solidFill>
                  <a:srgbClr val="FF0000"/>
                </a:solidFill>
                <a:latin typeface="Arial Black" pitchFamily="34" charset="0"/>
                <a:ea typeface="Times New Roman"/>
                <a:cs typeface="Times New Roman" panose="02020603050405020304" pitchFamily="18" charset="0"/>
              </a:rPr>
              <a:t>, </a:t>
            </a:r>
            <a:r>
              <a:rPr lang="ru-RU" sz="1600" dirty="0" smtClean="0">
                <a:latin typeface="Arial Black" pitchFamily="34" charset="0"/>
                <a:ea typeface="Times New Roman"/>
                <a:cs typeface="Times New Roman" panose="02020603050405020304" pitchFamily="18" charset="0"/>
              </a:rPr>
              <a:t>освоивших основные профессиональные образовательные программы среднего профессионального образования, по каждым профессии, специальности, в том числе научной, направлению подготовки или укрупненной группе профессий, специальностей и направлений подготовки).</a:t>
            </a:r>
            <a:endParaRPr lang="ru-RU" sz="1600" dirty="0">
              <a:latin typeface="Arial Black" pitchFamily="34" charset="0"/>
              <a:ea typeface="Times New Roman"/>
              <a:cs typeface="Times New Roman" panose="02020603050405020304" pitchFamily="18" charset="0"/>
            </a:endParaRPr>
          </a:p>
        </p:txBody>
      </p:sp>
      <p:pic>
        <p:nvPicPr>
          <p:cNvPr id="10" name="Рисунок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36812076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5456" y="116632"/>
            <a:ext cx="10225136" cy="504056"/>
          </a:xfrm>
        </p:spPr>
        <p:txBody>
          <a:bodyPr>
            <a:normAutofit fontScale="90000"/>
          </a:bodyPr>
          <a:lstStyle/>
          <a:p>
            <a:pPr lvl="0">
              <a:spcBef>
                <a:spcPts val="0"/>
              </a:spcBef>
              <a:defRPr/>
            </a:pP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a:solidFill>
                  <a:srgbClr val="0000FF"/>
                </a:solidFill>
                <a:latin typeface="Times New Roman" pitchFamily="18" charset="0"/>
                <a:ea typeface="+mn-ea"/>
                <a:cs typeface="+mn-cs"/>
              </a:rPr>
              <a:t/>
            </a:r>
            <a:br>
              <a:rPr lang="ru-RU" altLang="ru-RU" sz="2400" b="1" u="sng" kern="0" dirty="0">
                <a:solidFill>
                  <a:srgbClr val="0000FF"/>
                </a:solidFill>
                <a:latin typeface="Times New Roman" pitchFamily="18" charset="0"/>
                <a:ea typeface="+mn-ea"/>
                <a:cs typeface="+mn-cs"/>
              </a:rPr>
            </a:br>
            <a:endParaRPr lang="ru-RU" sz="22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62024" y="504561"/>
            <a:ext cx="10634167" cy="6308816"/>
          </a:xfrm>
        </p:spPr>
        <p:txBody>
          <a:bodyPr>
            <a:normAutofit/>
          </a:bodyPr>
          <a:lstStyle/>
          <a:p>
            <a:pPr algn="just">
              <a:lnSpc>
                <a:spcPts val="1650"/>
              </a:lnSpc>
              <a:spcAft>
                <a:spcPts val="900"/>
              </a:spcAft>
            </a:pPr>
            <a:endParaRPr lang="ru-RU" sz="6400" dirty="0" smtClean="0">
              <a:latin typeface="Times New Roman" panose="02020603050405020304" pitchFamily="18" charset="0"/>
              <a:ea typeface="Times New Roman"/>
              <a:cs typeface="Times New Roman" panose="02020603050405020304" pitchFamily="18" charset="0"/>
            </a:endParaRPr>
          </a:p>
          <a:p>
            <a:pPr algn="just">
              <a:lnSpc>
                <a:spcPts val="1650"/>
              </a:lnSpc>
              <a:spcAft>
                <a:spcPts val="900"/>
              </a:spcAft>
            </a:pPr>
            <a:endParaRPr lang="ru-RU" sz="1600" dirty="0">
              <a:latin typeface="Times New Roman" panose="02020603050405020304" pitchFamily="18" charset="0"/>
              <a:ea typeface="Calibri"/>
              <a:cs typeface="Times New Roman" panose="02020603050405020304" pitchFamily="18" charset="0"/>
            </a:endParaRPr>
          </a:p>
          <a:p>
            <a:pPr marL="0" lvl="0" indent="0" eaLnBrk="0" fontAlgn="base" hangingPunct="0">
              <a:spcAft>
                <a:spcPct val="0"/>
              </a:spcAft>
              <a:buNone/>
            </a:pPr>
            <a:endParaRPr lang="ru-RU" altLang="ru-RU" sz="1800" b="1" kern="0" dirty="0" smtClean="0">
              <a:solidFill>
                <a:srgbClr val="0000FF"/>
              </a:solidFill>
              <a:latin typeface="Times New Roman" pitchFamily="18" charset="0"/>
              <a:cs typeface="Times New Roman" pitchFamily="18" charset="0"/>
            </a:endParaRPr>
          </a:p>
          <a:p>
            <a:pPr marL="82550" lvl="0" indent="0" eaLnBrk="0" fontAlgn="base" hangingPunct="0">
              <a:spcAft>
                <a:spcPct val="0"/>
              </a:spcAft>
              <a:buNone/>
            </a:pPr>
            <a:r>
              <a:rPr lang="ru-RU" altLang="ru-RU" sz="1800" b="1" kern="0" dirty="0" smtClean="0">
                <a:solidFill>
                  <a:srgbClr val="FF0000"/>
                </a:solidFill>
                <a:latin typeface="Times New Roman" pitchFamily="18" charset="0"/>
                <a:cs typeface="Times New Roman" pitchFamily="18" charset="0"/>
              </a:rPr>
              <a:t>	</a:t>
            </a:r>
            <a:endParaRPr lang="ru-RU" altLang="ru-RU" sz="1800" b="1" kern="0" dirty="0">
              <a:solidFill>
                <a:srgbClr val="0070C0"/>
              </a:solidFill>
              <a:latin typeface="Arial"/>
            </a:endParaRPr>
          </a:p>
        </p:txBody>
      </p:sp>
      <p:sp>
        <p:nvSpPr>
          <p:cNvPr id="4" name="Прямоугольник 3"/>
          <p:cNvSpPr/>
          <p:nvPr/>
        </p:nvSpPr>
        <p:spPr>
          <a:xfrm flipV="1">
            <a:off x="839416" y="116632"/>
            <a:ext cx="11017224" cy="646331"/>
          </a:xfrm>
          <a:prstGeom prst="rect">
            <a:avLst/>
          </a:prstGeom>
        </p:spPr>
        <p:txBody>
          <a:bodyPr wrap="square">
            <a:spAutoFit/>
          </a:bodyPr>
          <a:lstStyle/>
          <a:p>
            <a:pPr algn="just">
              <a:tabLst>
                <a:tab pos="620395" algn="l"/>
                <a:tab pos="1391285" algn="l"/>
                <a:tab pos="2629535" algn="l"/>
                <a:tab pos="3773170" algn="l"/>
                <a:tab pos="4048760" algn="l"/>
                <a:tab pos="4690745" algn="l"/>
                <a:tab pos="5788660" algn="l"/>
              </a:tabLst>
            </a:pPr>
            <a:endParaRPr lang="ru-RU" dirty="0">
              <a:solidFill>
                <a:prstClr val="black"/>
              </a:solidFill>
              <a:latin typeface="Times New Roman"/>
              <a:ea typeface="Times New Roman"/>
            </a:endParaRPr>
          </a:p>
          <a:p>
            <a:pPr algn="just">
              <a:tabLst>
                <a:tab pos="620395" algn="l"/>
                <a:tab pos="1391285" algn="l"/>
                <a:tab pos="2629535" algn="l"/>
                <a:tab pos="3773170" algn="l"/>
                <a:tab pos="4048760" algn="l"/>
                <a:tab pos="4690745" algn="l"/>
                <a:tab pos="5788660" algn="l"/>
              </a:tabLst>
            </a:pPr>
            <a:r>
              <a:rPr lang="ru-RU" dirty="0" smtClean="0">
                <a:solidFill>
                  <a:prstClr val="black"/>
                </a:solidFill>
                <a:latin typeface="Times New Roman"/>
                <a:ea typeface="Times New Roman"/>
              </a:rPr>
              <a:t>	</a:t>
            </a:r>
            <a:endParaRPr lang="ru-RU" dirty="0">
              <a:solidFill>
                <a:prstClr val="black"/>
              </a:solidFill>
              <a:latin typeface="Times New Roman"/>
              <a:ea typeface="Times New Roman"/>
            </a:endParaRPr>
          </a:p>
        </p:txBody>
      </p:sp>
      <p:sp>
        <p:nvSpPr>
          <p:cNvPr id="6" name="Прямоугольник 5"/>
          <p:cNvSpPr/>
          <p:nvPr/>
        </p:nvSpPr>
        <p:spPr>
          <a:xfrm>
            <a:off x="1415480" y="501427"/>
            <a:ext cx="10153128" cy="830997"/>
          </a:xfrm>
          <a:prstGeom prst="rect">
            <a:avLst/>
          </a:prstGeom>
        </p:spPr>
        <p:txBody>
          <a:bodyPr wrap="square">
            <a:spAutoFit/>
          </a:bodyPr>
          <a:lstStyle/>
          <a:p>
            <a:pPr algn="ctr"/>
            <a:r>
              <a:rPr lang="ru-RU" sz="2400" b="1" dirty="0" smtClean="0">
                <a:solidFill>
                  <a:srgbClr val="C00000"/>
                </a:solidFill>
                <a:latin typeface="Arial Black" pitchFamily="34" charset="0"/>
                <a:ea typeface="Times New Roman"/>
                <a:cs typeface="Times New Roman" panose="02020603050405020304" pitchFamily="18" charset="0"/>
              </a:rPr>
              <a:t>Подраздел «Образовательные стандарты и требования» </a:t>
            </a:r>
          </a:p>
          <a:p>
            <a:pPr algn="ctr"/>
            <a:r>
              <a:rPr lang="ru-RU" sz="2400" b="1" dirty="0" smtClean="0">
                <a:solidFill>
                  <a:srgbClr val="C00000"/>
                </a:solidFill>
                <a:latin typeface="Arial Black" pitchFamily="34" charset="0"/>
                <a:ea typeface="Times New Roman"/>
                <a:cs typeface="Times New Roman" panose="02020603050405020304" pitchFamily="18" charset="0"/>
              </a:rPr>
              <a:t>должен содержать информацию:</a:t>
            </a:r>
          </a:p>
        </p:txBody>
      </p:sp>
      <p:sp>
        <p:nvSpPr>
          <p:cNvPr id="7" name="Прямоугольник 6"/>
          <p:cNvSpPr/>
          <p:nvPr/>
        </p:nvSpPr>
        <p:spPr>
          <a:xfrm>
            <a:off x="-384720" y="-12340752"/>
            <a:ext cx="11881320" cy="9730869"/>
          </a:xfrm>
          <a:prstGeom prst="rect">
            <a:avLst/>
          </a:prstGeom>
        </p:spPr>
        <p:txBody>
          <a:bodyPr wrap="square">
            <a:spAutoFit/>
          </a:bodyPr>
          <a:lstStyle/>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а) о реализуемых образовательных программах, в том числе о реализуемых адаптированных образовательных программах, с указанием в отношении каждой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форм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нормативного срока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срока действия государственной аккредитации образовательной программы (при наличии государственной аккредитации), общественной, профессионально-общественной аккредитации образовательной программы (при наличии общественной, профессионально-общественной аккредитации);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языка(х), на котором(</a:t>
            </a:r>
            <a:r>
              <a:rPr lang="ru-RU" sz="900" dirty="0" err="1">
                <a:solidFill>
                  <a:prstClr val="black"/>
                </a:solidFill>
                <a:latin typeface="Times New Roman" panose="02020603050405020304" pitchFamily="18" charset="0"/>
                <a:ea typeface="Times New Roman"/>
                <a:cs typeface="Times New Roman" panose="02020603050405020304" pitchFamily="18" charset="0"/>
              </a:rPr>
              <a:t>ых</a:t>
            </a:r>
            <a:r>
              <a:rPr lang="ru-RU" sz="900" dirty="0">
                <a:solidFill>
                  <a:prstClr val="black"/>
                </a:solidFill>
                <a:latin typeface="Times New Roman" panose="02020603050405020304" pitchFamily="18" charset="0"/>
                <a:ea typeface="Times New Roman"/>
                <a:cs typeface="Times New Roman" panose="02020603050405020304" pitchFamily="18" charset="0"/>
              </a:rPr>
              <a:t>) осуществляется образование (обучение);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учебных предметов, курсов, дисциплин (модулей), предусмотренных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практики, предусмотренной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использовании при реализации образовательной программы электронного обучения и дистанционных образовательных технологий;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б) об описании образовательной программы с приложением образовательной программы в форме электронного документа или в виде активных ссылок, непосредственный переход по которым позволяет получить доступ к страницам Сайта, содержащим информацию, указанную в подпункте "б" подпункта 3.4 пункта 3 настоящих Требований,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учебном плане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аннотации к рабочим программам дисциплин (по каждому учебному предмету, курсу, дисциплине (модулю), практики, в составе образовательной программы) с приложением рабочих программ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календарном учебном графике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методических и иных документах, разработанных образовательной организацией для обеспечения образовательного процесса,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в) о численности обучающихся,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общей численности обучающихся;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федерального бюджета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бюджетов субъектов Российской Федерации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местных бюджетов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по договорам об образовании, заключаемых при приеме на обучение за счет средств физического и (или) юридического лица (далее - договор об оказании платных образовательных услуг)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общеобразовательные программы, дополнительно указывают наименование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профессиональные образовательные программы, дополнительно, для каждой образовательной программы указывают информацию:</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уровне образования;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коде и наименовании профессии, специальности, направления подготовки;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направлениях и результатах научной (научно-исследовательской) деятельности и научно-исследовательской базе для ее осуществления (для образовательных организаций высшего образования и образовательных организаций дополнительного профессионального образования) (при осуществлении научной (научно-исследовательской) деятельности);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приема по каждой профессии, по каждой специальности среднего профессионального образования, по каждому направлению подготовки или специальности высшего образования с различными условиями приема: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федерального бюджета;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бюджетов субъектов Российской Федерации;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местных бюджетов;</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по договорам об оказании платных образовательных услуг;</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средней сумме набранных баллов по всем вступительным испытаниям (при наличии вступительных испытаний);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перевода;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восстановления и отчисления;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г) о лицензии на осуществление образовательной деятельности (выписке из реестра лицензий на осуществление образовательной деятельности).</a:t>
            </a:r>
          </a:p>
        </p:txBody>
      </p:sp>
      <p:sp>
        <p:nvSpPr>
          <p:cNvPr id="8" name="Прямоугольник 7"/>
          <p:cNvSpPr/>
          <p:nvPr/>
        </p:nvSpPr>
        <p:spPr>
          <a:xfrm>
            <a:off x="1307458" y="1556792"/>
            <a:ext cx="10081120" cy="4257576"/>
          </a:xfrm>
          <a:prstGeom prst="rect">
            <a:avLst/>
          </a:prstGeom>
        </p:spPr>
        <p:txBody>
          <a:bodyPr wrap="square">
            <a:spAutoFit/>
          </a:bodyPr>
          <a:lstStyle/>
          <a:p>
            <a:pPr algn="just">
              <a:spcBef>
                <a:spcPts val="1100"/>
              </a:spcBef>
              <a:spcAft>
                <a:spcPts val="0"/>
              </a:spcAft>
            </a:pPr>
            <a:r>
              <a:rPr lang="ru-RU" i="1" dirty="0" smtClean="0">
                <a:latin typeface="Times New Roman" panose="02020603050405020304" pitchFamily="18" charset="0"/>
                <a:ea typeface="Times New Roman"/>
                <a:cs typeface="Times New Roman" panose="02020603050405020304" pitchFamily="18" charset="0"/>
              </a:rPr>
              <a:t>          </a:t>
            </a:r>
          </a:p>
          <a:p>
            <a:pPr algn="just">
              <a:spcBef>
                <a:spcPts val="1100"/>
              </a:spcBef>
              <a:spcAft>
                <a:spcPts val="0"/>
              </a:spcAft>
            </a:pPr>
            <a:r>
              <a:rPr lang="ru-RU" i="1" dirty="0">
                <a:latin typeface="Times New Roman" panose="02020603050405020304" pitchFamily="18" charset="0"/>
                <a:ea typeface="Times New Roman"/>
                <a:cs typeface="Times New Roman" panose="02020603050405020304" pitchFamily="18" charset="0"/>
              </a:rPr>
              <a:t>	</a:t>
            </a:r>
            <a:r>
              <a:rPr lang="ru-RU" b="1" dirty="0" smtClean="0">
                <a:solidFill>
                  <a:srgbClr val="FF0000"/>
                </a:solidFill>
                <a:latin typeface="Arial Black" pitchFamily="34" charset="0"/>
                <a:ea typeface="Times New Roman"/>
                <a:cs typeface="Times New Roman" panose="02020603050405020304" pitchFamily="18" charset="0"/>
              </a:rPr>
              <a:t>а)</a:t>
            </a:r>
            <a:r>
              <a:rPr lang="ru-RU" i="1" dirty="0" smtClean="0">
                <a:latin typeface="Arial Black" pitchFamily="34" charset="0"/>
                <a:ea typeface="Times New Roman"/>
                <a:cs typeface="Times New Roman" panose="02020603050405020304" pitchFamily="18" charset="0"/>
              </a:rPr>
              <a:t> </a:t>
            </a:r>
            <a:r>
              <a:rPr lang="ru-RU" dirty="0" smtClean="0">
                <a:latin typeface="Arial Black" pitchFamily="34" charset="0"/>
                <a:ea typeface="Times New Roman"/>
                <a:cs typeface="Times New Roman" panose="02020603050405020304" pitchFamily="18" charset="0"/>
              </a:rPr>
              <a:t>о федеральных государственных образовательных стандартах </a:t>
            </a:r>
            <a:r>
              <a:rPr lang="ru-RU" b="1" i="1" dirty="0" smtClean="0">
                <a:solidFill>
                  <a:srgbClr val="00B050"/>
                </a:solidFill>
                <a:latin typeface="Arial Black" pitchFamily="34" charset="0"/>
                <a:ea typeface="Times New Roman"/>
                <a:cs typeface="Times New Roman" panose="02020603050405020304" pitchFamily="18" charset="0"/>
              </a:rPr>
              <a:t>(информация размещается в виде активных ссылок, непосредственный переход по которым позволяет получить доступ к официально опубликованным нормативным правовым актам)</a:t>
            </a:r>
            <a:r>
              <a:rPr lang="ru-RU" dirty="0" smtClean="0">
                <a:solidFill>
                  <a:srgbClr val="00B050"/>
                </a:solidFill>
                <a:latin typeface="Arial Black" pitchFamily="34" charset="0"/>
                <a:ea typeface="Times New Roman"/>
                <a:cs typeface="Times New Roman" panose="02020603050405020304" pitchFamily="18" charset="0"/>
              </a:rPr>
              <a:t>;</a:t>
            </a:r>
          </a:p>
          <a:p>
            <a:pPr lvl="0" algn="just">
              <a:spcBef>
                <a:spcPts val="1100"/>
              </a:spcBef>
            </a:pPr>
            <a:r>
              <a:rPr lang="ru-RU" dirty="0">
                <a:latin typeface="Arial Black" pitchFamily="34" charset="0"/>
                <a:ea typeface="Times New Roman"/>
                <a:cs typeface="Times New Roman" panose="02020603050405020304" pitchFamily="18" charset="0"/>
              </a:rPr>
              <a:t>	</a:t>
            </a:r>
            <a:r>
              <a:rPr lang="ru-RU" b="1" dirty="0" smtClean="0">
                <a:solidFill>
                  <a:srgbClr val="FF0000"/>
                </a:solidFill>
                <a:latin typeface="Arial Black" pitchFamily="34" charset="0"/>
                <a:ea typeface="Times New Roman"/>
                <a:cs typeface="Times New Roman" panose="02020603050405020304" pitchFamily="18" charset="0"/>
              </a:rPr>
              <a:t>б)</a:t>
            </a:r>
            <a:r>
              <a:rPr lang="ru-RU" dirty="0" smtClean="0">
                <a:latin typeface="Arial Black" pitchFamily="34" charset="0"/>
                <a:ea typeface="Times New Roman"/>
                <a:cs typeface="Times New Roman" panose="02020603050405020304" pitchFamily="18" charset="0"/>
              </a:rPr>
              <a:t> о федеральных государственных требованиях </a:t>
            </a:r>
            <a:r>
              <a:rPr lang="ru-RU" b="1" i="1" dirty="0" smtClean="0">
                <a:solidFill>
                  <a:srgbClr val="00B050"/>
                </a:solidFill>
                <a:latin typeface="Arial Black" pitchFamily="34" charset="0"/>
                <a:ea typeface="Times New Roman"/>
                <a:cs typeface="Times New Roman" panose="02020603050405020304" pitchFamily="18" charset="0"/>
              </a:rPr>
              <a:t>(</a:t>
            </a:r>
            <a:r>
              <a:rPr lang="ru-RU" b="1" i="1" dirty="0">
                <a:solidFill>
                  <a:srgbClr val="00B050"/>
                </a:solidFill>
                <a:latin typeface="Arial Black" pitchFamily="34" charset="0"/>
                <a:ea typeface="Times New Roman"/>
                <a:cs typeface="Times New Roman" panose="02020603050405020304" pitchFamily="18" charset="0"/>
              </a:rPr>
              <a:t>информация размещается в виде активных ссылок, непосредственный переход по которым позволяет получить доступ </a:t>
            </a:r>
            <a:r>
              <a:rPr lang="ru-RU" b="1" i="1" dirty="0" smtClean="0">
                <a:solidFill>
                  <a:srgbClr val="00B050"/>
                </a:solidFill>
                <a:latin typeface="Arial Black" pitchFamily="34" charset="0"/>
                <a:ea typeface="Times New Roman"/>
                <a:cs typeface="Times New Roman" panose="02020603050405020304" pitchFamily="18" charset="0"/>
              </a:rPr>
              <a:t>                к </a:t>
            </a:r>
            <a:r>
              <a:rPr lang="ru-RU" b="1" i="1" dirty="0">
                <a:solidFill>
                  <a:srgbClr val="00B050"/>
                </a:solidFill>
                <a:latin typeface="Arial Black" pitchFamily="34" charset="0"/>
                <a:ea typeface="Times New Roman"/>
                <a:cs typeface="Times New Roman" panose="02020603050405020304" pitchFamily="18" charset="0"/>
              </a:rPr>
              <a:t>официально опубликованным нормативным правовым актам)</a:t>
            </a:r>
            <a:r>
              <a:rPr lang="ru-RU" dirty="0">
                <a:solidFill>
                  <a:srgbClr val="00B050"/>
                </a:solidFill>
                <a:latin typeface="Arial Black" pitchFamily="34" charset="0"/>
                <a:ea typeface="Times New Roman"/>
                <a:cs typeface="Times New Roman" panose="02020603050405020304" pitchFamily="18" charset="0"/>
              </a:rPr>
              <a:t>;</a:t>
            </a:r>
          </a:p>
          <a:p>
            <a:pPr algn="just">
              <a:spcBef>
                <a:spcPts val="1100"/>
              </a:spcBef>
              <a:spcAft>
                <a:spcPts val="0"/>
              </a:spcAft>
            </a:pPr>
            <a:r>
              <a:rPr lang="ru-RU" dirty="0">
                <a:latin typeface="Arial Black" pitchFamily="34" charset="0"/>
                <a:ea typeface="Times New Roman"/>
                <a:cs typeface="Times New Roman" panose="02020603050405020304" pitchFamily="18" charset="0"/>
              </a:rPr>
              <a:t>	</a:t>
            </a:r>
            <a:r>
              <a:rPr lang="ru-RU" b="1" dirty="0" smtClean="0">
                <a:solidFill>
                  <a:srgbClr val="FF0000"/>
                </a:solidFill>
                <a:latin typeface="Arial Black" pitchFamily="34" charset="0"/>
                <a:ea typeface="Times New Roman"/>
                <a:cs typeface="Times New Roman" panose="02020603050405020304" pitchFamily="18" charset="0"/>
              </a:rPr>
              <a:t>в)</a:t>
            </a:r>
            <a:r>
              <a:rPr lang="ru-RU" dirty="0" smtClean="0">
                <a:latin typeface="Arial Black" pitchFamily="34" charset="0"/>
                <a:ea typeface="Times New Roman"/>
                <a:cs typeface="Times New Roman" panose="02020603050405020304" pitchFamily="18" charset="0"/>
              </a:rPr>
              <a:t> об образовательных стандартах (при наличии) </a:t>
            </a:r>
            <a:r>
              <a:rPr lang="ru-RU" b="1" i="1" dirty="0" smtClean="0">
                <a:solidFill>
                  <a:srgbClr val="00B050"/>
                </a:solidFill>
                <a:latin typeface="Arial Black" pitchFamily="34" charset="0"/>
                <a:ea typeface="Times New Roman"/>
                <a:cs typeface="Times New Roman" panose="02020603050405020304" pitchFamily="18" charset="0"/>
              </a:rPr>
              <a:t>(информация размещается</a:t>
            </a:r>
            <a:r>
              <a:rPr lang="en-US" b="1" i="1" dirty="0" smtClean="0">
                <a:solidFill>
                  <a:srgbClr val="00B050"/>
                </a:solidFill>
                <a:latin typeface="Arial Black" pitchFamily="34" charset="0"/>
                <a:ea typeface="Times New Roman"/>
                <a:cs typeface="Times New Roman" panose="02020603050405020304" pitchFamily="18" charset="0"/>
              </a:rPr>
              <a:t> </a:t>
            </a:r>
            <a:r>
              <a:rPr lang="ru-RU" b="1" i="1" dirty="0" smtClean="0">
                <a:solidFill>
                  <a:srgbClr val="00B050"/>
                </a:solidFill>
                <a:latin typeface="Arial Black" pitchFamily="34" charset="0"/>
                <a:ea typeface="Times New Roman"/>
                <a:cs typeface="Times New Roman" panose="02020603050405020304" pitchFamily="18" charset="0"/>
              </a:rPr>
              <a:t>с приложением копий соответствующих документов, электронных документов)</a:t>
            </a:r>
            <a:r>
              <a:rPr lang="ru-RU" i="1" dirty="0" smtClean="0">
                <a:solidFill>
                  <a:srgbClr val="00B050"/>
                </a:solidFill>
                <a:latin typeface="Arial Black" pitchFamily="34" charset="0"/>
                <a:ea typeface="Times New Roman"/>
                <a:cs typeface="Times New Roman" panose="02020603050405020304" pitchFamily="18" charset="0"/>
              </a:rPr>
              <a:t>.</a:t>
            </a:r>
          </a:p>
          <a:p>
            <a:pPr algn="just">
              <a:spcBef>
                <a:spcPts val="1100"/>
              </a:spcBef>
              <a:spcAft>
                <a:spcPts val="0"/>
              </a:spcAft>
            </a:pPr>
            <a:r>
              <a:rPr lang="ru-RU" dirty="0">
                <a:solidFill>
                  <a:srgbClr val="00B050"/>
                </a:solidFill>
                <a:latin typeface="Arial Black" pitchFamily="34" charset="0"/>
                <a:ea typeface="Times New Roman"/>
                <a:cs typeface="Times New Roman" panose="02020603050405020304" pitchFamily="18" charset="0"/>
              </a:rPr>
              <a:t>	</a:t>
            </a:r>
          </a:p>
        </p:txBody>
      </p:sp>
      <p:pic>
        <p:nvPicPr>
          <p:cNvPr id="9" name="Рисунок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16484717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6" y="116633"/>
            <a:ext cx="10225136" cy="504056"/>
          </a:xfrm>
        </p:spPr>
        <p:txBody>
          <a:bodyPr>
            <a:normAutofit fontScale="90000"/>
          </a:bodyPr>
          <a:lstStyle/>
          <a:p>
            <a:pPr lvl="0">
              <a:spcBef>
                <a:spcPts val="0"/>
              </a:spcBef>
              <a:defRPr/>
            </a:pP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a:solidFill>
                  <a:srgbClr val="0000FF"/>
                </a:solidFill>
                <a:latin typeface="Times New Roman" pitchFamily="18" charset="0"/>
                <a:ea typeface="+mn-ea"/>
                <a:cs typeface="+mn-cs"/>
              </a:rPr>
              <a:t/>
            </a:r>
            <a:br>
              <a:rPr lang="ru-RU" altLang="ru-RU" sz="2400" b="1" u="sng" kern="0" dirty="0">
                <a:solidFill>
                  <a:srgbClr val="0000FF"/>
                </a:solidFill>
                <a:latin typeface="Times New Roman" pitchFamily="18" charset="0"/>
                <a:ea typeface="+mn-ea"/>
                <a:cs typeface="+mn-cs"/>
              </a:rPr>
            </a:br>
            <a:endParaRPr lang="ru-RU" sz="22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030944" y="116632"/>
            <a:ext cx="10634167" cy="6705496"/>
          </a:xfrm>
        </p:spPr>
        <p:txBody>
          <a:bodyPr>
            <a:normAutofit/>
          </a:bodyPr>
          <a:lstStyle/>
          <a:p>
            <a:pPr algn="just">
              <a:lnSpc>
                <a:spcPts val="1650"/>
              </a:lnSpc>
              <a:spcAft>
                <a:spcPts val="900"/>
              </a:spcAft>
            </a:pPr>
            <a:endParaRPr lang="ru-RU" sz="6400" dirty="0" smtClean="0">
              <a:latin typeface="Times New Roman" panose="02020603050405020304" pitchFamily="18" charset="0"/>
              <a:ea typeface="Times New Roman"/>
              <a:cs typeface="Times New Roman" panose="02020603050405020304" pitchFamily="18" charset="0"/>
            </a:endParaRPr>
          </a:p>
          <a:p>
            <a:pPr algn="just">
              <a:lnSpc>
                <a:spcPts val="1650"/>
              </a:lnSpc>
              <a:spcAft>
                <a:spcPts val="900"/>
              </a:spcAft>
            </a:pPr>
            <a:endParaRPr lang="ru-RU" sz="1600" dirty="0">
              <a:latin typeface="Times New Roman" panose="02020603050405020304" pitchFamily="18" charset="0"/>
              <a:ea typeface="Calibri"/>
              <a:cs typeface="Times New Roman" panose="02020603050405020304" pitchFamily="18" charset="0"/>
            </a:endParaRPr>
          </a:p>
          <a:p>
            <a:pPr marL="0" lvl="0" indent="0" eaLnBrk="0" fontAlgn="base" hangingPunct="0">
              <a:spcAft>
                <a:spcPct val="0"/>
              </a:spcAft>
              <a:buNone/>
            </a:pPr>
            <a:endParaRPr lang="ru-RU" altLang="ru-RU" sz="1800" b="1" kern="0" dirty="0" smtClean="0">
              <a:solidFill>
                <a:srgbClr val="0000FF"/>
              </a:solidFill>
              <a:latin typeface="Times New Roman" pitchFamily="18" charset="0"/>
              <a:cs typeface="Times New Roman" pitchFamily="18" charset="0"/>
            </a:endParaRPr>
          </a:p>
          <a:p>
            <a:pPr marL="82550" lvl="0" indent="0" eaLnBrk="0" fontAlgn="base" hangingPunct="0">
              <a:spcAft>
                <a:spcPct val="0"/>
              </a:spcAft>
              <a:buNone/>
            </a:pPr>
            <a:r>
              <a:rPr lang="ru-RU" altLang="ru-RU" sz="1800" b="1" kern="0" dirty="0" smtClean="0">
                <a:solidFill>
                  <a:srgbClr val="FF0000"/>
                </a:solidFill>
                <a:latin typeface="Times New Roman" pitchFamily="18" charset="0"/>
                <a:cs typeface="Times New Roman" pitchFamily="18" charset="0"/>
              </a:rPr>
              <a:t>	</a:t>
            </a:r>
            <a:endParaRPr lang="ru-RU" altLang="ru-RU" sz="1800" b="1" kern="0" dirty="0">
              <a:solidFill>
                <a:srgbClr val="0070C0"/>
              </a:solidFill>
              <a:latin typeface="Arial"/>
            </a:endParaRPr>
          </a:p>
        </p:txBody>
      </p:sp>
      <p:sp>
        <p:nvSpPr>
          <p:cNvPr id="4" name="Прямоугольник 3"/>
          <p:cNvSpPr/>
          <p:nvPr/>
        </p:nvSpPr>
        <p:spPr>
          <a:xfrm flipV="1">
            <a:off x="839416" y="116632"/>
            <a:ext cx="11017224" cy="646331"/>
          </a:xfrm>
          <a:prstGeom prst="rect">
            <a:avLst/>
          </a:prstGeom>
        </p:spPr>
        <p:txBody>
          <a:bodyPr wrap="square">
            <a:spAutoFit/>
          </a:bodyPr>
          <a:lstStyle/>
          <a:p>
            <a:pPr algn="just">
              <a:tabLst>
                <a:tab pos="620395" algn="l"/>
                <a:tab pos="1391285" algn="l"/>
                <a:tab pos="2629535" algn="l"/>
                <a:tab pos="3773170" algn="l"/>
                <a:tab pos="4048760" algn="l"/>
                <a:tab pos="4690745" algn="l"/>
                <a:tab pos="5788660" algn="l"/>
              </a:tabLst>
            </a:pPr>
            <a:endParaRPr lang="ru-RU" dirty="0">
              <a:solidFill>
                <a:prstClr val="black"/>
              </a:solidFill>
              <a:latin typeface="Times New Roman"/>
              <a:ea typeface="Times New Roman"/>
            </a:endParaRPr>
          </a:p>
          <a:p>
            <a:pPr algn="just">
              <a:tabLst>
                <a:tab pos="620395" algn="l"/>
                <a:tab pos="1391285" algn="l"/>
                <a:tab pos="2629535" algn="l"/>
                <a:tab pos="3773170" algn="l"/>
                <a:tab pos="4048760" algn="l"/>
                <a:tab pos="4690745" algn="l"/>
                <a:tab pos="5788660" algn="l"/>
              </a:tabLst>
            </a:pPr>
            <a:r>
              <a:rPr lang="ru-RU" dirty="0" smtClean="0">
                <a:solidFill>
                  <a:prstClr val="black"/>
                </a:solidFill>
                <a:latin typeface="Times New Roman"/>
                <a:ea typeface="Times New Roman"/>
              </a:rPr>
              <a:t>	</a:t>
            </a:r>
            <a:endParaRPr lang="ru-RU" dirty="0">
              <a:solidFill>
                <a:prstClr val="black"/>
              </a:solidFill>
              <a:latin typeface="Times New Roman"/>
              <a:ea typeface="Times New Roman"/>
            </a:endParaRPr>
          </a:p>
        </p:txBody>
      </p:sp>
      <p:sp>
        <p:nvSpPr>
          <p:cNvPr id="6" name="Прямоугольник 5"/>
          <p:cNvSpPr/>
          <p:nvPr/>
        </p:nvSpPr>
        <p:spPr>
          <a:xfrm>
            <a:off x="767408" y="332656"/>
            <a:ext cx="10801200" cy="1938992"/>
          </a:xfrm>
          <a:prstGeom prst="rect">
            <a:avLst/>
          </a:prstGeom>
        </p:spPr>
        <p:txBody>
          <a:bodyPr wrap="square">
            <a:spAutoFit/>
          </a:bodyPr>
          <a:lstStyle/>
          <a:p>
            <a:pPr algn="ctr"/>
            <a:r>
              <a:rPr lang="ru-RU" sz="2400" b="1" dirty="0" smtClean="0">
                <a:solidFill>
                  <a:srgbClr val="C00000"/>
                </a:solidFill>
                <a:latin typeface="Arial Black" pitchFamily="34" charset="0"/>
                <a:ea typeface="Times New Roman"/>
                <a:cs typeface="Times New Roman" panose="02020603050405020304" pitchFamily="18" charset="0"/>
              </a:rPr>
              <a:t>Подраздел «Руководство»</a:t>
            </a:r>
          </a:p>
          <a:p>
            <a:pPr algn="ctr"/>
            <a:r>
              <a:rPr lang="ru-RU" sz="2400" b="1" dirty="0">
                <a:solidFill>
                  <a:srgbClr val="C00000"/>
                </a:solidFill>
                <a:latin typeface="Arial Black" pitchFamily="34" charset="0"/>
                <a:ea typeface="Times New Roman"/>
                <a:cs typeface="Times New Roman" panose="02020603050405020304" pitchFamily="18" charset="0"/>
              </a:rPr>
              <a:t>	</a:t>
            </a:r>
            <a:r>
              <a:rPr lang="ru-RU" sz="2400" b="1" dirty="0" smtClean="0">
                <a:solidFill>
                  <a:srgbClr val="C00000"/>
                </a:solidFill>
                <a:latin typeface="Arial Black" pitchFamily="34" charset="0"/>
                <a:ea typeface="Times New Roman"/>
                <a:cs typeface="Times New Roman" panose="02020603050405020304" pitchFamily="18" charset="0"/>
              </a:rPr>
              <a:t>должен содержать информацию о руководителе образовательной организации, его заместителях, руководителях филиалов образовательной организации (при наличии):</a:t>
            </a:r>
          </a:p>
        </p:txBody>
      </p:sp>
      <p:sp>
        <p:nvSpPr>
          <p:cNvPr id="7" name="Прямоугольник 6"/>
          <p:cNvSpPr/>
          <p:nvPr/>
        </p:nvSpPr>
        <p:spPr>
          <a:xfrm>
            <a:off x="-384720" y="-12340752"/>
            <a:ext cx="11881320" cy="9730869"/>
          </a:xfrm>
          <a:prstGeom prst="rect">
            <a:avLst/>
          </a:prstGeom>
        </p:spPr>
        <p:txBody>
          <a:bodyPr wrap="square">
            <a:spAutoFit/>
          </a:bodyPr>
          <a:lstStyle/>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а) о реализуемых образовательных программах, в том числе о реализуемых адаптированных образовательных программах, с указанием в отношении каждой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форм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нормативного срока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срока действия государственной аккредитации образовательной программы (при наличии государственной аккредитации), общественной, профессионально-общественной аккредитации образовательной программы (при наличии общественной, профессионально-общественной аккредитации);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языка(х), на котором(</a:t>
            </a:r>
            <a:r>
              <a:rPr lang="ru-RU" sz="900" dirty="0" err="1">
                <a:solidFill>
                  <a:prstClr val="black"/>
                </a:solidFill>
                <a:latin typeface="Times New Roman" panose="02020603050405020304" pitchFamily="18" charset="0"/>
                <a:ea typeface="Times New Roman"/>
                <a:cs typeface="Times New Roman" panose="02020603050405020304" pitchFamily="18" charset="0"/>
              </a:rPr>
              <a:t>ых</a:t>
            </a:r>
            <a:r>
              <a:rPr lang="ru-RU" sz="900" dirty="0">
                <a:solidFill>
                  <a:prstClr val="black"/>
                </a:solidFill>
                <a:latin typeface="Times New Roman" panose="02020603050405020304" pitchFamily="18" charset="0"/>
                <a:ea typeface="Times New Roman"/>
                <a:cs typeface="Times New Roman" panose="02020603050405020304" pitchFamily="18" charset="0"/>
              </a:rPr>
              <a:t>) осуществляется образование (обучение);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учебных предметов, курсов, дисциплин (модулей), предусмотренных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практики, предусмотренной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использовании при реализации образовательной программы электронного обучения и дистанционных образовательных технологий;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б) об описании образовательной программы с приложением образовательной программы в форме электронного документа или в виде активных ссылок, непосредственный переход по которым позволяет получить доступ к страницам Сайта, содержащим информацию, указанную в подпункте "б" подпункта 3.4 пункта 3 настоящих Требований,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учебном плане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аннотации к рабочим программам дисциплин (по каждому учебному предмету, курсу, дисциплине (модулю), практики, в составе образовательной программы) с приложением рабочих программ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календарном учебном графике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методических и иных документах, разработанных образовательной организацией для обеспечения образовательного процесса,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в) о численности обучающихся,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общей численности обучающихся;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федерального бюджета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бюджетов субъектов Российской Федерации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местных бюджетов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по договорам об образовании, заключаемых при приеме на обучение за счет средств физического и (или) юридического лица (далее - договор об оказании платных образовательных услуг)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общеобразовательные программы, дополнительно указывают наименование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профессиональные образовательные программы, дополнительно, для каждой образовательной программы указывают информацию:</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уровне образования;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коде и наименовании профессии, специальности, направления подготовки;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направлениях и результатах научной (научно-исследовательской) деятельности и научно-исследовательской базе для ее осуществления (для образовательных организаций высшего образования и образовательных организаций дополнительного профессионального образования) (при осуществлении научной (научно-исследовательской) деятельности);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приема по каждой профессии, по каждой специальности среднего профессионального образования, по каждому направлению подготовки или специальности высшего образования с различными условиями приема: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федерального бюджета;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бюджетов субъектов Российской Федерации;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местных бюджетов;</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по договорам об оказании платных образовательных услуг;</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средней сумме набранных баллов по всем вступительным испытаниям (при наличии вступительных испытаний);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перевода;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восстановления и отчисления;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г) о лицензии на осуществление образовательной деятельности (выписке из реестра лицензий на осуществление образовательной деятельности).</a:t>
            </a:r>
          </a:p>
        </p:txBody>
      </p:sp>
      <p:sp>
        <p:nvSpPr>
          <p:cNvPr id="9" name="Прямоугольник 8"/>
          <p:cNvSpPr/>
          <p:nvPr/>
        </p:nvSpPr>
        <p:spPr>
          <a:xfrm>
            <a:off x="1220060" y="2276872"/>
            <a:ext cx="10081120" cy="3557384"/>
          </a:xfrm>
          <a:prstGeom prst="rect">
            <a:avLst/>
          </a:prstGeom>
        </p:spPr>
        <p:txBody>
          <a:bodyPr wrap="square">
            <a:spAutoFit/>
          </a:bodyPr>
          <a:lstStyle/>
          <a:p>
            <a:pPr algn="just"/>
            <a:r>
              <a:rPr lang="ru-RU" sz="1300" dirty="0">
                <a:solidFill>
                  <a:prstClr val="black"/>
                </a:solidFill>
                <a:latin typeface="Times New Roman" panose="02020603050405020304" pitchFamily="18" charset="0"/>
                <a:ea typeface="Times New Roman"/>
                <a:cs typeface="Times New Roman" panose="02020603050405020304" pitchFamily="18" charset="0"/>
              </a:rPr>
              <a:t>	</a:t>
            </a:r>
            <a:r>
              <a:rPr lang="ru-RU" sz="2400" b="1" dirty="0" smtClean="0">
                <a:solidFill>
                  <a:srgbClr val="FF0000"/>
                </a:solidFill>
                <a:latin typeface="Arial Black" pitchFamily="34" charset="0"/>
                <a:ea typeface="Times New Roman"/>
                <a:cs typeface="Times New Roman" panose="02020603050405020304" pitchFamily="18" charset="0"/>
              </a:rPr>
              <a:t>а)</a:t>
            </a:r>
            <a:r>
              <a:rPr lang="ru-RU" sz="2400" b="1" dirty="0" smtClean="0">
                <a:solidFill>
                  <a:prstClr val="black"/>
                </a:solidFill>
                <a:latin typeface="Arial Black" pitchFamily="34" charset="0"/>
                <a:ea typeface="Times New Roman"/>
                <a:cs typeface="Times New Roman" panose="02020603050405020304" pitchFamily="18" charset="0"/>
              </a:rPr>
              <a:t> </a:t>
            </a:r>
            <a:r>
              <a:rPr lang="ru-RU" sz="2400" dirty="0" smtClean="0">
                <a:latin typeface="Arial Black" pitchFamily="34" charset="0"/>
                <a:ea typeface="Times New Roman"/>
                <a:cs typeface="Times New Roman" panose="02020603050405020304" pitchFamily="18" charset="0"/>
              </a:rPr>
              <a:t>фамилия</a:t>
            </a:r>
            <a:r>
              <a:rPr lang="ru-RU" sz="2400" dirty="0">
                <a:latin typeface="Arial Black" pitchFamily="34" charset="0"/>
                <a:ea typeface="Times New Roman"/>
                <a:cs typeface="Times New Roman" panose="02020603050405020304" pitchFamily="18" charset="0"/>
              </a:rPr>
              <a:t>, имя, отчество </a:t>
            </a:r>
            <a:r>
              <a:rPr lang="ru-RU" sz="2400" dirty="0" smtClean="0">
                <a:latin typeface="Arial Black" pitchFamily="34" charset="0"/>
                <a:ea typeface="Times New Roman"/>
                <a:cs typeface="Times New Roman" panose="02020603050405020304" pitchFamily="18" charset="0"/>
              </a:rPr>
              <a:t>(последнее - при </a:t>
            </a:r>
            <a:r>
              <a:rPr lang="ru-RU" sz="2400" dirty="0">
                <a:latin typeface="Arial Black" pitchFamily="34" charset="0"/>
                <a:ea typeface="Times New Roman"/>
                <a:cs typeface="Times New Roman" panose="02020603050405020304" pitchFamily="18" charset="0"/>
              </a:rPr>
              <a:t>наличии) руководителя, его заместителей</a:t>
            </a:r>
            <a:r>
              <a:rPr lang="ru-RU" sz="2400" dirty="0" smtClean="0">
                <a:latin typeface="Arial Black" pitchFamily="34" charset="0"/>
                <a:ea typeface="Times New Roman"/>
                <a:cs typeface="Times New Roman" panose="02020603050405020304" pitchFamily="18" charset="0"/>
              </a:rPr>
              <a:t>;</a:t>
            </a:r>
          </a:p>
          <a:p>
            <a:pPr algn="just"/>
            <a:endParaRPr lang="ru-RU" sz="2400" dirty="0">
              <a:solidFill>
                <a:srgbClr val="7030A0"/>
              </a:solidFill>
              <a:latin typeface="Arial Black" pitchFamily="34" charset="0"/>
              <a:ea typeface="Calibri"/>
              <a:cs typeface="Times New Roman" panose="02020603050405020304" pitchFamily="18" charset="0"/>
            </a:endParaRPr>
          </a:p>
          <a:p>
            <a:pPr algn="just"/>
            <a:r>
              <a:rPr lang="ru-RU" sz="2400" dirty="0">
                <a:solidFill>
                  <a:prstClr val="black"/>
                </a:solidFill>
                <a:latin typeface="Arial Black" pitchFamily="34" charset="0"/>
                <a:ea typeface="Times New Roman"/>
                <a:cs typeface="Times New Roman" panose="02020603050405020304" pitchFamily="18" charset="0"/>
              </a:rPr>
              <a:t>	</a:t>
            </a:r>
            <a:r>
              <a:rPr lang="ru-RU" sz="2400" b="1" dirty="0" smtClean="0">
                <a:solidFill>
                  <a:srgbClr val="FF0000"/>
                </a:solidFill>
                <a:latin typeface="Arial Black" pitchFamily="34" charset="0"/>
                <a:ea typeface="Times New Roman"/>
                <a:cs typeface="Times New Roman" panose="02020603050405020304" pitchFamily="18" charset="0"/>
              </a:rPr>
              <a:t>б)</a:t>
            </a:r>
            <a:r>
              <a:rPr lang="ru-RU" sz="2400" dirty="0" smtClean="0">
                <a:solidFill>
                  <a:srgbClr val="7030A0"/>
                </a:solidFill>
                <a:latin typeface="Arial Black" pitchFamily="34" charset="0"/>
                <a:ea typeface="Times New Roman"/>
                <a:cs typeface="Times New Roman" panose="02020603050405020304" pitchFamily="18" charset="0"/>
              </a:rPr>
              <a:t>  </a:t>
            </a:r>
            <a:r>
              <a:rPr lang="ru-RU" sz="2400" dirty="0" smtClean="0">
                <a:latin typeface="Arial Black" pitchFamily="34" charset="0"/>
                <a:ea typeface="Times New Roman"/>
                <a:cs typeface="Times New Roman" panose="02020603050405020304" pitchFamily="18" charset="0"/>
              </a:rPr>
              <a:t>должности руководителя</a:t>
            </a:r>
            <a:r>
              <a:rPr lang="ru-RU" sz="2400" dirty="0">
                <a:latin typeface="Arial Black" pitchFamily="34" charset="0"/>
                <a:ea typeface="Times New Roman"/>
                <a:cs typeface="Times New Roman" panose="02020603050405020304" pitchFamily="18" charset="0"/>
              </a:rPr>
              <a:t>, его заместителей</a:t>
            </a:r>
            <a:r>
              <a:rPr lang="ru-RU" sz="2400" dirty="0" smtClean="0">
                <a:latin typeface="Arial Black" pitchFamily="34" charset="0"/>
                <a:ea typeface="Times New Roman"/>
                <a:cs typeface="Times New Roman" panose="02020603050405020304" pitchFamily="18" charset="0"/>
              </a:rPr>
              <a:t>;</a:t>
            </a:r>
          </a:p>
          <a:p>
            <a:pPr algn="just"/>
            <a:endParaRPr lang="ru-RU" sz="2400" dirty="0">
              <a:solidFill>
                <a:srgbClr val="7030A0"/>
              </a:solidFill>
              <a:latin typeface="Arial Black" pitchFamily="34" charset="0"/>
              <a:ea typeface="Calibri"/>
              <a:cs typeface="Times New Roman" panose="02020603050405020304" pitchFamily="18" charset="0"/>
            </a:endParaRPr>
          </a:p>
          <a:p>
            <a:pPr algn="just"/>
            <a:r>
              <a:rPr lang="ru-RU" sz="2400" dirty="0">
                <a:solidFill>
                  <a:prstClr val="black"/>
                </a:solidFill>
                <a:latin typeface="Arial Black" pitchFamily="34" charset="0"/>
                <a:ea typeface="Times New Roman"/>
                <a:cs typeface="Times New Roman" panose="02020603050405020304" pitchFamily="18" charset="0"/>
              </a:rPr>
              <a:t>	</a:t>
            </a:r>
            <a:r>
              <a:rPr lang="ru-RU" sz="2400" b="1" dirty="0" smtClean="0">
                <a:solidFill>
                  <a:srgbClr val="FF0000"/>
                </a:solidFill>
                <a:latin typeface="Arial Black" pitchFamily="34" charset="0"/>
                <a:ea typeface="Times New Roman"/>
                <a:cs typeface="Times New Roman" panose="02020603050405020304" pitchFamily="18" charset="0"/>
              </a:rPr>
              <a:t>в)</a:t>
            </a:r>
            <a:r>
              <a:rPr lang="ru-RU" sz="2400" dirty="0" smtClean="0">
                <a:solidFill>
                  <a:srgbClr val="7030A0"/>
                </a:solidFill>
                <a:latin typeface="Arial Black" pitchFamily="34" charset="0"/>
                <a:ea typeface="Times New Roman"/>
                <a:cs typeface="Times New Roman" panose="02020603050405020304" pitchFamily="18" charset="0"/>
              </a:rPr>
              <a:t> </a:t>
            </a:r>
            <a:r>
              <a:rPr lang="ru-RU" sz="2400" dirty="0" smtClean="0">
                <a:latin typeface="Arial Black" pitchFamily="34" charset="0"/>
                <a:ea typeface="Times New Roman"/>
                <a:cs typeface="Times New Roman" panose="02020603050405020304" pitchFamily="18" charset="0"/>
              </a:rPr>
              <a:t>контактные </a:t>
            </a:r>
            <a:r>
              <a:rPr lang="ru-RU" sz="2400" dirty="0">
                <a:latin typeface="Arial Black" pitchFamily="34" charset="0"/>
                <a:ea typeface="Times New Roman"/>
                <a:cs typeface="Times New Roman" panose="02020603050405020304" pitchFamily="18" charset="0"/>
              </a:rPr>
              <a:t>телефоны</a:t>
            </a:r>
            <a:r>
              <a:rPr lang="ru-RU" sz="2400" dirty="0" smtClean="0">
                <a:latin typeface="Arial Black" pitchFamily="34" charset="0"/>
                <a:ea typeface="Times New Roman"/>
                <a:cs typeface="Times New Roman" panose="02020603050405020304" pitchFamily="18" charset="0"/>
              </a:rPr>
              <a:t>;</a:t>
            </a:r>
          </a:p>
          <a:p>
            <a:pPr algn="just"/>
            <a:endParaRPr lang="ru-RU" sz="2400" dirty="0">
              <a:solidFill>
                <a:srgbClr val="7030A0"/>
              </a:solidFill>
              <a:latin typeface="Arial Black" pitchFamily="34" charset="0"/>
              <a:ea typeface="Calibri"/>
              <a:cs typeface="Times New Roman" panose="02020603050405020304" pitchFamily="18" charset="0"/>
            </a:endParaRPr>
          </a:p>
          <a:p>
            <a:pPr algn="just"/>
            <a:r>
              <a:rPr lang="ru-RU" sz="2400" dirty="0">
                <a:solidFill>
                  <a:prstClr val="black"/>
                </a:solidFill>
                <a:latin typeface="Arial Black" pitchFamily="34" charset="0"/>
                <a:ea typeface="Times New Roman"/>
                <a:cs typeface="Times New Roman" panose="02020603050405020304" pitchFamily="18" charset="0"/>
              </a:rPr>
              <a:t>	</a:t>
            </a:r>
            <a:r>
              <a:rPr lang="ru-RU" sz="2400" b="1" dirty="0" smtClean="0">
                <a:solidFill>
                  <a:srgbClr val="FF0000"/>
                </a:solidFill>
                <a:latin typeface="Arial Black" pitchFamily="34" charset="0"/>
                <a:ea typeface="Times New Roman"/>
                <a:cs typeface="Times New Roman" panose="02020603050405020304" pitchFamily="18" charset="0"/>
              </a:rPr>
              <a:t>г)  </a:t>
            </a:r>
            <a:r>
              <a:rPr lang="ru-RU" sz="2400" dirty="0" smtClean="0">
                <a:latin typeface="Arial Black" pitchFamily="34" charset="0"/>
                <a:ea typeface="Times New Roman"/>
                <a:cs typeface="Times New Roman" panose="02020603050405020304" pitchFamily="18" charset="0"/>
              </a:rPr>
              <a:t>адреса </a:t>
            </a:r>
            <a:r>
              <a:rPr lang="ru-RU" sz="2400" dirty="0">
                <a:latin typeface="Arial Black" pitchFamily="34" charset="0"/>
                <a:ea typeface="Times New Roman"/>
                <a:cs typeface="Times New Roman" panose="02020603050405020304" pitchFamily="18" charset="0"/>
              </a:rPr>
              <a:t>электронной </a:t>
            </a:r>
            <a:r>
              <a:rPr lang="ru-RU" sz="2400" dirty="0" smtClean="0">
                <a:latin typeface="Arial Black" pitchFamily="34" charset="0"/>
                <a:ea typeface="Times New Roman"/>
                <a:cs typeface="Times New Roman" panose="02020603050405020304" pitchFamily="18" charset="0"/>
              </a:rPr>
              <a:t>почты.</a:t>
            </a:r>
          </a:p>
          <a:p>
            <a:pPr indent="342900" algn="just">
              <a:spcBef>
                <a:spcPts val="1100"/>
              </a:spcBef>
            </a:pPr>
            <a:r>
              <a:rPr lang="ru-RU" sz="2400" dirty="0" smtClean="0">
                <a:solidFill>
                  <a:srgbClr val="00B050"/>
                </a:solidFill>
                <a:latin typeface="Arial Black" pitchFamily="34" charset="0"/>
                <a:ea typeface="Times New Roman"/>
                <a:cs typeface="Times New Roman" panose="02020603050405020304" pitchFamily="18" charset="0"/>
              </a:rPr>
              <a:t>	</a:t>
            </a:r>
            <a:endParaRPr lang="ru-RU" sz="2400" dirty="0">
              <a:solidFill>
                <a:srgbClr val="00B050"/>
              </a:solidFill>
              <a:latin typeface="Arial Black" pitchFamily="34" charset="0"/>
              <a:ea typeface="Calibri"/>
              <a:cs typeface="Times New Roman" panose="02020603050405020304" pitchFamily="18"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12665058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6" y="116633"/>
            <a:ext cx="10225136" cy="504056"/>
          </a:xfrm>
        </p:spPr>
        <p:txBody>
          <a:bodyPr>
            <a:normAutofit fontScale="90000"/>
          </a:bodyPr>
          <a:lstStyle/>
          <a:p>
            <a:pPr lvl="0">
              <a:spcBef>
                <a:spcPts val="0"/>
              </a:spcBef>
              <a:defRPr/>
            </a:pP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a:solidFill>
                  <a:srgbClr val="0000FF"/>
                </a:solidFill>
                <a:latin typeface="Times New Roman" pitchFamily="18" charset="0"/>
                <a:ea typeface="+mn-ea"/>
                <a:cs typeface="+mn-cs"/>
              </a:rPr>
              <a:t/>
            </a:r>
            <a:br>
              <a:rPr lang="ru-RU" altLang="ru-RU" sz="2400" b="1" u="sng" kern="0" dirty="0">
                <a:solidFill>
                  <a:srgbClr val="0000FF"/>
                </a:solidFill>
                <a:latin typeface="Times New Roman" pitchFamily="18" charset="0"/>
                <a:ea typeface="+mn-ea"/>
                <a:cs typeface="+mn-cs"/>
              </a:rPr>
            </a:br>
            <a:endParaRPr lang="ru-RU" sz="22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030944" y="513312"/>
            <a:ext cx="10634167" cy="6308816"/>
          </a:xfrm>
        </p:spPr>
        <p:txBody>
          <a:bodyPr>
            <a:normAutofit/>
          </a:bodyPr>
          <a:lstStyle/>
          <a:p>
            <a:pPr algn="just">
              <a:lnSpc>
                <a:spcPts val="1650"/>
              </a:lnSpc>
              <a:spcAft>
                <a:spcPts val="900"/>
              </a:spcAft>
            </a:pPr>
            <a:endParaRPr lang="ru-RU" sz="6400" dirty="0" smtClean="0">
              <a:latin typeface="Times New Roman" panose="02020603050405020304" pitchFamily="18" charset="0"/>
              <a:ea typeface="Times New Roman"/>
              <a:cs typeface="Times New Roman" panose="02020603050405020304" pitchFamily="18" charset="0"/>
            </a:endParaRPr>
          </a:p>
          <a:p>
            <a:pPr algn="just">
              <a:lnSpc>
                <a:spcPts val="1650"/>
              </a:lnSpc>
              <a:spcAft>
                <a:spcPts val="900"/>
              </a:spcAft>
            </a:pPr>
            <a:endParaRPr lang="ru-RU" sz="1600" dirty="0">
              <a:latin typeface="Times New Roman" panose="02020603050405020304" pitchFamily="18" charset="0"/>
              <a:ea typeface="Calibri"/>
              <a:cs typeface="Times New Roman" panose="02020603050405020304" pitchFamily="18" charset="0"/>
            </a:endParaRPr>
          </a:p>
          <a:p>
            <a:pPr marL="0" lvl="0" indent="0" eaLnBrk="0" fontAlgn="base" hangingPunct="0">
              <a:spcAft>
                <a:spcPct val="0"/>
              </a:spcAft>
              <a:buNone/>
            </a:pPr>
            <a:endParaRPr lang="ru-RU" altLang="ru-RU" sz="1800" b="1" kern="0" dirty="0" smtClean="0">
              <a:solidFill>
                <a:srgbClr val="0000FF"/>
              </a:solidFill>
              <a:latin typeface="Times New Roman" pitchFamily="18" charset="0"/>
              <a:cs typeface="Times New Roman" pitchFamily="18" charset="0"/>
            </a:endParaRPr>
          </a:p>
          <a:p>
            <a:pPr marL="82550" lvl="0" indent="0" eaLnBrk="0" fontAlgn="base" hangingPunct="0">
              <a:spcAft>
                <a:spcPct val="0"/>
              </a:spcAft>
              <a:buNone/>
            </a:pPr>
            <a:r>
              <a:rPr lang="ru-RU" altLang="ru-RU" sz="1800" b="1" kern="0" dirty="0" smtClean="0">
                <a:solidFill>
                  <a:srgbClr val="FF0000"/>
                </a:solidFill>
                <a:latin typeface="Times New Roman" pitchFamily="18" charset="0"/>
                <a:cs typeface="Times New Roman" pitchFamily="18" charset="0"/>
              </a:rPr>
              <a:t>	</a:t>
            </a:r>
            <a:endParaRPr lang="ru-RU" altLang="ru-RU" sz="1800" b="1" kern="0" dirty="0">
              <a:solidFill>
                <a:srgbClr val="0070C0"/>
              </a:solidFill>
              <a:latin typeface="Arial"/>
            </a:endParaRPr>
          </a:p>
        </p:txBody>
      </p:sp>
      <p:sp>
        <p:nvSpPr>
          <p:cNvPr id="4" name="Прямоугольник 3"/>
          <p:cNvSpPr/>
          <p:nvPr/>
        </p:nvSpPr>
        <p:spPr>
          <a:xfrm flipV="1">
            <a:off x="839416" y="116632"/>
            <a:ext cx="11017224" cy="646331"/>
          </a:xfrm>
          <a:prstGeom prst="rect">
            <a:avLst/>
          </a:prstGeom>
        </p:spPr>
        <p:txBody>
          <a:bodyPr wrap="square">
            <a:spAutoFit/>
          </a:bodyPr>
          <a:lstStyle/>
          <a:p>
            <a:pPr algn="just">
              <a:tabLst>
                <a:tab pos="620395" algn="l"/>
                <a:tab pos="1391285" algn="l"/>
                <a:tab pos="2629535" algn="l"/>
                <a:tab pos="3773170" algn="l"/>
                <a:tab pos="4048760" algn="l"/>
                <a:tab pos="4690745" algn="l"/>
                <a:tab pos="5788660" algn="l"/>
              </a:tabLst>
            </a:pPr>
            <a:endParaRPr lang="ru-RU" dirty="0">
              <a:solidFill>
                <a:prstClr val="black"/>
              </a:solidFill>
              <a:latin typeface="Times New Roman"/>
              <a:ea typeface="Times New Roman"/>
            </a:endParaRPr>
          </a:p>
          <a:p>
            <a:pPr algn="just">
              <a:tabLst>
                <a:tab pos="620395" algn="l"/>
                <a:tab pos="1391285" algn="l"/>
                <a:tab pos="2629535" algn="l"/>
                <a:tab pos="3773170" algn="l"/>
                <a:tab pos="4048760" algn="l"/>
                <a:tab pos="4690745" algn="l"/>
                <a:tab pos="5788660" algn="l"/>
              </a:tabLst>
            </a:pPr>
            <a:r>
              <a:rPr lang="ru-RU" dirty="0" smtClean="0">
                <a:solidFill>
                  <a:prstClr val="black"/>
                </a:solidFill>
                <a:latin typeface="Times New Roman"/>
                <a:ea typeface="Times New Roman"/>
              </a:rPr>
              <a:t>	</a:t>
            </a:r>
            <a:endParaRPr lang="ru-RU" dirty="0">
              <a:solidFill>
                <a:prstClr val="black"/>
              </a:solidFill>
              <a:latin typeface="Times New Roman"/>
              <a:ea typeface="Times New Roman"/>
            </a:endParaRPr>
          </a:p>
        </p:txBody>
      </p:sp>
      <p:sp>
        <p:nvSpPr>
          <p:cNvPr id="6" name="Прямоугольник 5"/>
          <p:cNvSpPr/>
          <p:nvPr/>
        </p:nvSpPr>
        <p:spPr>
          <a:xfrm>
            <a:off x="1415480" y="188640"/>
            <a:ext cx="10153128" cy="1200329"/>
          </a:xfrm>
          <a:prstGeom prst="rect">
            <a:avLst/>
          </a:prstGeom>
        </p:spPr>
        <p:txBody>
          <a:bodyPr wrap="square">
            <a:spAutoFit/>
          </a:bodyPr>
          <a:lstStyle/>
          <a:p>
            <a:pPr algn="ctr"/>
            <a:r>
              <a:rPr lang="ru-RU" sz="2400" b="1" dirty="0" smtClean="0">
                <a:solidFill>
                  <a:srgbClr val="C00000"/>
                </a:solidFill>
                <a:latin typeface="Arial Black" pitchFamily="34" charset="0"/>
                <a:ea typeface="Times New Roman"/>
                <a:cs typeface="Times New Roman" panose="02020603050405020304" pitchFamily="18" charset="0"/>
              </a:rPr>
              <a:t>Подраздел «Педагогический состав» </a:t>
            </a:r>
          </a:p>
          <a:p>
            <a:pPr algn="ctr"/>
            <a:r>
              <a:rPr lang="ru-RU" sz="2000" b="1" dirty="0" smtClean="0">
                <a:solidFill>
                  <a:srgbClr val="C00000"/>
                </a:solidFill>
                <a:latin typeface="Arial Black" pitchFamily="34" charset="0"/>
                <a:ea typeface="Times New Roman"/>
                <a:cs typeface="Times New Roman" panose="02020603050405020304" pitchFamily="18" charset="0"/>
              </a:rPr>
              <a:t> </a:t>
            </a:r>
            <a:r>
              <a:rPr lang="ru-RU" sz="2400" b="1" dirty="0" smtClean="0">
                <a:solidFill>
                  <a:srgbClr val="C00000"/>
                </a:solidFill>
                <a:latin typeface="Arial Black" pitchFamily="34" charset="0"/>
                <a:ea typeface="Times New Roman"/>
                <a:cs typeface="Times New Roman" panose="02020603050405020304" pitchFamily="18" charset="0"/>
              </a:rPr>
              <a:t>должен содержать информацию о персональном составе педагогических работников:</a:t>
            </a:r>
          </a:p>
        </p:txBody>
      </p:sp>
      <p:sp>
        <p:nvSpPr>
          <p:cNvPr id="7" name="Прямоугольник 6"/>
          <p:cNvSpPr/>
          <p:nvPr/>
        </p:nvSpPr>
        <p:spPr>
          <a:xfrm>
            <a:off x="-384720" y="-12340752"/>
            <a:ext cx="11881320" cy="9730869"/>
          </a:xfrm>
          <a:prstGeom prst="rect">
            <a:avLst/>
          </a:prstGeom>
        </p:spPr>
        <p:txBody>
          <a:bodyPr wrap="square">
            <a:spAutoFit/>
          </a:bodyPr>
          <a:lstStyle/>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а) о реализуемых образовательных программах, в том числе о реализуемых адаптированных образовательных программах, с указанием в отношении каждой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форм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нормативного срока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срока действия государственной аккредитации образовательной программы (при наличии государственной аккредитации), общественной, профессионально-общественной аккредитации образовательной программы (при наличии общественной, профессионально-общественной аккредитации);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языка(х), на котором(</a:t>
            </a:r>
            <a:r>
              <a:rPr lang="ru-RU" sz="900" dirty="0" err="1">
                <a:solidFill>
                  <a:prstClr val="black"/>
                </a:solidFill>
                <a:latin typeface="Times New Roman" panose="02020603050405020304" pitchFamily="18" charset="0"/>
                <a:ea typeface="Times New Roman"/>
                <a:cs typeface="Times New Roman" panose="02020603050405020304" pitchFamily="18" charset="0"/>
              </a:rPr>
              <a:t>ых</a:t>
            </a:r>
            <a:r>
              <a:rPr lang="ru-RU" sz="900" dirty="0">
                <a:solidFill>
                  <a:prstClr val="black"/>
                </a:solidFill>
                <a:latin typeface="Times New Roman" panose="02020603050405020304" pitchFamily="18" charset="0"/>
                <a:ea typeface="Times New Roman"/>
                <a:cs typeface="Times New Roman" panose="02020603050405020304" pitchFamily="18" charset="0"/>
              </a:rPr>
              <a:t>) осуществляется образование (обучение);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учебных предметов, курсов, дисциплин (модулей), предусмотренных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практики, предусмотренной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использовании при реализации образовательной программы электронного обучения и дистанционных образовательных технологий;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б) об описании образовательной программы с приложением образовательной программы в форме электронного документа или в виде активных ссылок, непосредственный переход по которым позволяет получить доступ к страницам Сайта, содержащим информацию, указанную в подпункте "б" подпункта 3.4 пункта 3 настоящих Требований,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учебном плане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аннотации к рабочим программам дисциплин (по каждому учебному предмету, курсу, дисциплине (модулю), практики, в составе образовательной программы) с приложением рабочих программ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календарном учебном графике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методических и иных документах, разработанных образовательной организацией для обеспечения образовательного процесса,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в) о численности обучающихся,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общей численности обучающихся;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федерального бюджета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бюджетов субъектов Российской Федерации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местных бюджетов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по договорам об образовании, заключаемых при приеме на обучение за счет средств физического и (или) юридического лица (далее - договор об оказании платных образовательных услуг)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общеобразовательные программы, дополнительно указывают наименование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профессиональные образовательные программы, дополнительно, для каждой образовательной программы указывают информацию:</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уровне образования;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коде и наименовании профессии, специальности, направления подготовки;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направлениях и результатах научной (научно-исследовательской) деятельности и научно-исследовательской базе для ее осуществления (для образовательных организаций высшего образования и образовательных организаций дополнительного профессионального образования) (при осуществлении научной (научно-исследовательской) деятельности);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приема по каждой профессии, по каждой специальности среднего профессионального образования, по каждому направлению подготовки или специальности высшего образования с различными условиями приема: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федерального бюджета;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бюджетов субъектов Российской Федерации;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местных бюджетов;</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по договорам об оказании платных образовательных услуг;</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средней сумме набранных баллов по всем вступительным испытаниям (при наличии вступительных испытаний);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перевода;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восстановления и отчисления;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г) о лицензии на осуществление образовательной деятельности (выписке из реестра лицензий на осуществление образовательной деятельности).</a:t>
            </a:r>
          </a:p>
        </p:txBody>
      </p:sp>
      <p:sp>
        <p:nvSpPr>
          <p:cNvPr id="9" name="Прямоугольник 8"/>
          <p:cNvSpPr/>
          <p:nvPr/>
        </p:nvSpPr>
        <p:spPr>
          <a:xfrm>
            <a:off x="983432" y="1412776"/>
            <a:ext cx="10585176" cy="5078313"/>
          </a:xfrm>
          <a:prstGeom prst="rect">
            <a:avLst/>
          </a:prstGeom>
        </p:spPr>
        <p:txBody>
          <a:bodyPr wrap="square">
            <a:spAutoFit/>
          </a:bodyPr>
          <a:lstStyle/>
          <a:p>
            <a:pPr algn="just"/>
            <a:r>
              <a:rPr lang="ru-RU" sz="1300" dirty="0" smtClean="0">
                <a:solidFill>
                  <a:prstClr val="black"/>
                </a:solidFill>
                <a:latin typeface="Times New Roman" panose="02020603050405020304" pitchFamily="18" charset="0"/>
                <a:ea typeface="Times New Roman"/>
                <a:cs typeface="Times New Roman" panose="02020603050405020304" pitchFamily="18" charset="0"/>
              </a:rPr>
              <a:t>	</a:t>
            </a:r>
            <a:r>
              <a:rPr lang="ru-RU" b="1" dirty="0" smtClean="0">
                <a:solidFill>
                  <a:srgbClr val="FF0000"/>
                </a:solidFill>
                <a:latin typeface="Arial Black" pitchFamily="34" charset="0"/>
                <a:ea typeface="Times New Roman"/>
                <a:cs typeface="Times New Roman" panose="02020603050405020304" pitchFamily="18" charset="0"/>
              </a:rPr>
              <a:t>а)</a:t>
            </a:r>
            <a:r>
              <a:rPr lang="ru-RU" dirty="0" smtClean="0">
                <a:solidFill>
                  <a:srgbClr val="7030A0"/>
                </a:solidFill>
                <a:latin typeface="Arial Black" pitchFamily="34" charset="0"/>
                <a:ea typeface="Times New Roman"/>
                <a:cs typeface="Times New Roman" panose="02020603050405020304" pitchFamily="18" charset="0"/>
              </a:rPr>
              <a:t> </a:t>
            </a:r>
            <a:r>
              <a:rPr lang="ru-RU" dirty="0" smtClean="0">
                <a:latin typeface="Arial Black" pitchFamily="34" charset="0"/>
                <a:ea typeface="Times New Roman"/>
                <a:cs typeface="Times New Roman" panose="02020603050405020304" pitchFamily="18" charset="0"/>
              </a:rPr>
              <a:t>фамилия</a:t>
            </a:r>
            <a:r>
              <a:rPr lang="ru-RU" dirty="0">
                <a:latin typeface="Arial Black" pitchFamily="34" charset="0"/>
                <a:ea typeface="Times New Roman"/>
                <a:cs typeface="Times New Roman" panose="02020603050405020304" pitchFamily="18" charset="0"/>
              </a:rPr>
              <a:t>, имя, отчество </a:t>
            </a:r>
            <a:r>
              <a:rPr lang="ru-RU" dirty="0" smtClean="0">
                <a:latin typeface="Arial Black" pitchFamily="34" charset="0"/>
                <a:ea typeface="Times New Roman"/>
                <a:cs typeface="Times New Roman" panose="02020603050405020304" pitchFamily="18" charset="0"/>
              </a:rPr>
              <a:t>(последнее - при </a:t>
            </a:r>
            <a:r>
              <a:rPr lang="ru-RU" dirty="0">
                <a:latin typeface="Arial Black" pitchFamily="34" charset="0"/>
                <a:ea typeface="Times New Roman"/>
                <a:cs typeface="Times New Roman" panose="02020603050405020304" pitchFamily="18" charset="0"/>
              </a:rPr>
              <a:t>наличии</a:t>
            </a:r>
            <a:r>
              <a:rPr lang="ru-RU" dirty="0" smtClean="0">
                <a:latin typeface="Arial Black" pitchFamily="34" charset="0"/>
                <a:ea typeface="Times New Roman"/>
                <a:cs typeface="Times New Roman" panose="02020603050405020304" pitchFamily="18" charset="0"/>
              </a:rPr>
              <a:t>) педагогического работника;</a:t>
            </a:r>
            <a:endParaRPr lang="ru-RU" dirty="0">
              <a:latin typeface="Arial Black" pitchFamily="34" charset="0"/>
              <a:ea typeface="Times New Roman"/>
              <a:cs typeface="Times New Roman" panose="02020603050405020304" pitchFamily="18" charset="0"/>
            </a:endParaRPr>
          </a:p>
          <a:p>
            <a:pPr algn="just"/>
            <a:r>
              <a:rPr lang="ru-RU" dirty="0">
                <a:solidFill>
                  <a:prstClr val="black"/>
                </a:solidFill>
                <a:latin typeface="Arial Black" pitchFamily="34" charset="0"/>
                <a:ea typeface="Times New Roman"/>
                <a:cs typeface="Times New Roman" panose="02020603050405020304" pitchFamily="18" charset="0"/>
              </a:rPr>
              <a:t>	</a:t>
            </a:r>
            <a:r>
              <a:rPr lang="ru-RU" b="1" dirty="0">
                <a:solidFill>
                  <a:srgbClr val="FF0000"/>
                </a:solidFill>
                <a:latin typeface="Arial Black" pitchFamily="34" charset="0"/>
                <a:ea typeface="Times New Roman"/>
                <a:cs typeface="Times New Roman" panose="02020603050405020304" pitchFamily="18" charset="0"/>
              </a:rPr>
              <a:t>б</a:t>
            </a:r>
            <a:r>
              <a:rPr lang="ru-RU" b="1" dirty="0" smtClean="0">
                <a:solidFill>
                  <a:srgbClr val="FF0000"/>
                </a:solidFill>
                <a:latin typeface="Arial Black" pitchFamily="34" charset="0"/>
                <a:ea typeface="Times New Roman"/>
                <a:cs typeface="Times New Roman" panose="02020603050405020304" pitchFamily="18" charset="0"/>
              </a:rPr>
              <a:t>)</a:t>
            </a:r>
            <a:r>
              <a:rPr lang="ru-RU" dirty="0" smtClean="0">
                <a:solidFill>
                  <a:srgbClr val="7030A0"/>
                </a:solidFill>
                <a:latin typeface="Arial Black" pitchFamily="34" charset="0"/>
                <a:ea typeface="Times New Roman"/>
                <a:cs typeface="Times New Roman" panose="02020603050405020304" pitchFamily="18" charset="0"/>
              </a:rPr>
              <a:t> </a:t>
            </a:r>
            <a:r>
              <a:rPr lang="ru-RU" dirty="0" smtClean="0">
                <a:latin typeface="Arial Black" pitchFamily="34" charset="0"/>
                <a:ea typeface="Times New Roman"/>
                <a:cs typeface="Times New Roman" panose="02020603050405020304" pitchFamily="18" charset="0"/>
              </a:rPr>
              <a:t>занимаемая </a:t>
            </a:r>
            <a:r>
              <a:rPr lang="ru-RU" dirty="0">
                <a:latin typeface="Arial Black" pitchFamily="34" charset="0"/>
                <a:ea typeface="Times New Roman"/>
                <a:cs typeface="Times New Roman" panose="02020603050405020304" pitchFamily="18" charset="0"/>
              </a:rPr>
              <a:t>должность (должности</a:t>
            </a:r>
            <a:r>
              <a:rPr lang="ru-RU" dirty="0" smtClean="0">
                <a:latin typeface="Arial Black" pitchFamily="34" charset="0"/>
                <a:ea typeface="Times New Roman"/>
                <a:cs typeface="Times New Roman" panose="02020603050405020304" pitchFamily="18" charset="0"/>
              </a:rPr>
              <a:t>);</a:t>
            </a:r>
          </a:p>
          <a:p>
            <a:pPr algn="just"/>
            <a:r>
              <a:rPr lang="ru-RU" dirty="0">
                <a:solidFill>
                  <a:srgbClr val="7030A0"/>
                </a:solidFill>
                <a:latin typeface="Arial Black" pitchFamily="34" charset="0"/>
                <a:ea typeface="Times New Roman"/>
                <a:cs typeface="Times New Roman" panose="02020603050405020304" pitchFamily="18" charset="0"/>
              </a:rPr>
              <a:t>	</a:t>
            </a:r>
            <a:r>
              <a:rPr lang="ru-RU" b="1" dirty="0">
                <a:solidFill>
                  <a:srgbClr val="FF0000"/>
                </a:solidFill>
                <a:latin typeface="Arial Black" pitchFamily="34" charset="0"/>
                <a:ea typeface="Times New Roman"/>
                <a:cs typeface="Times New Roman" panose="02020603050405020304" pitchFamily="18" charset="0"/>
              </a:rPr>
              <a:t>в</a:t>
            </a:r>
            <a:r>
              <a:rPr lang="ru-RU" b="1" dirty="0" smtClean="0">
                <a:solidFill>
                  <a:srgbClr val="FF0000"/>
                </a:solidFill>
                <a:latin typeface="Arial Black" pitchFamily="34" charset="0"/>
                <a:ea typeface="Times New Roman"/>
                <a:cs typeface="Times New Roman" panose="02020603050405020304" pitchFamily="18" charset="0"/>
              </a:rPr>
              <a:t>) </a:t>
            </a:r>
            <a:r>
              <a:rPr lang="ru-RU" dirty="0" smtClean="0">
                <a:latin typeface="Arial Black" pitchFamily="34" charset="0"/>
                <a:ea typeface="Times New Roman"/>
                <a:cs typeface="Times New Roman" panose="02020603050405020304" pitchFamily="18" charset="0"/>
              </a:rPr>
              <a:t>преподаваемые </a:t>
            </a:r>
            <a:r>
              <a:rPr lang="ru-RU" dirty="0">
                <a:latin typeface="Arial Black" pitchFamily="34" charset="0"/>
                <a:ea typeface="Times New Roman"/>
                <a:cs typeface="Times New Roman" panose="02020603050405020304" pitchFamily="18" charset="0"/>
              </a:rPr>
              <a:t>учебные предметы, курсы, дисциплины (модули</a:t>
            </a:r>
            <a:r>
              <a:rPr lang="ru-RU" dirty="0" smtClean="0">
                <a:latin typeface="Arial Black" pitchFamily="34" charset="0"/>
                <a:ea typeface="Times New Roman"/>
                <a:cs typeface="Times New Roman" panose="02020603050405020304" pitchFamily="18" charset="0"/>
              </a:rPr>
              <a:t>);</a:t>
            </a:r>
          </a:p>
          <a:p>
            <a:pPr algn="just"/>
            <a:r>
              <a:rPr lang="ru-RU" dirty="0">
                <a:solidFill>
                  <a:srgbClr val="00B050"/>
                </a:solidFill>
                <a:latin typeface="Arial Black" pitchFamily="34" charset="0"/>
                <a:ea typeface="Times New Roman"/>
                <a:cs typeface="Times New Roman" panose="02020603050405020304" pitchFamily="18" charset="0"/>
              </a:rPr>
              <a:t>	</a:t>
            </a:r>
            <a:r>
              <a:rPr lang="ru-RU" b="1" dirty="0">
                <a:solidFill>
                  <a:srgbClr val="FF0000"/>
                </a:solidFill>
                <a:latin typeface="Arial Black" pitchFamily="34" charset="0"/>
                <a:ea typeface="Times New Roman"/>
                <a:cs typeface="Times New Roman" panose="02020603050405020304" pitchFamily="18" charset="0"/>
              </a:rPr>
              <a:t>г</a:t>
            </a:r>
            <a:r>
              <a:rPr lang="ru-RU" b="1" dirty="0" smtClean="0">
                <a:solidFill>
                  <a:srgbClr val="FF0000"/>
                </a:solidFill>
                <a:latin typeface="Arial Black" pitchFamily="34" charset="0"/>
                <a:ea typeface="Times New Roman"/>
                <a:cs typeface="Times New Roman" panose="02020603050405020304" pitchFamily="18" charset="0"/>
              </a:rPr>
              <a:t>) </a:t>
            </a:r>
            <a:r>
              <a:rPr lang="ru-RU" dirty="0" smtClean="0">
                <a:latin typeface="Arial Black" pitchFamily="34" charset="0"/>
                <a:ea typeface="Times New Roman"/>
                <a:cs typeface="Times New Roman" panose="02020603050405020304" pitchFamily="18" charset="0"/>
              </a:rPr>
              <a:t>уровень (уровни) профессионального образования с указанием наименования направления подготовки и (или) специальности, в том числе научной, и квалификации;</a:t>
            </a:r>
          </a:p>
          <a:p>
            <a:pPr algn="just"/>
            <a:r>
              <a:rPr lang="ru-RU" dirty="0" smtClean="0">
                <a:solidFill>
                  <a:prstClr val="black"/>
                </a:solidFill>
                <a:latin typeface="Arial Black" pitchFamily="34" charset="0"/>
                <a:ea typeface="Times New Roman"/>
                <a:cs typeface="Times New Roman" panose="02020603050405020304" pitchFamily="18" charset="0"/>
              </a:rPr>
              <a:t>	</a:t>
            </a:r>
            <a:r>
              <a:rPr lang="ru-RU" b="1" dirty="0">
                <a:solidFill>
                  <a:srgbClr val="FF0000"/>
                </a:solidFill>
                <a:latin typeface="Arial Black" pitchFamily="34" charset="0"/>
                <a:ea typeface="Times New Roman"/>
                <a:cs typeface="Times New Roman" panose="02020603050405020304" pitchFamily="18" charset="0"/>
              </a:rPr>
              <a:t>д</a:t>
            </a:r>
            <a:r>
              <a:rPr lang="ru-RU" b="1" dirty="0" smtClean="0">
                <a:solidFill>
                  <a:srgbClr val="FF0000"/>
                </a:solidFill>
                <a:latin typeface="Arial Black" pitchFamily="34" charset="0"/>
                <a:ea typeface="Times New Roman"/>
                <a:cs typeface="Times New Roman" panose="02020603050405020304" pitchFamily="18" charset="0"/>
              </a:rPr>
              <a:t>) </a:t>
            </a:r>
            <a:r>
              <a:rPr lang="ru-RU" dirty="0" smtClean="0">
                <a:latin typeface="Arial Black" pitchFamily="34" charset="0"/>
                <a:ea typeface="Times New Roman"/>
                <a:cs typeface="Times New Roman" panose="02020603050405020304" pitchFamily="18" charset="0"/>
              </a:rPr>
              <a:t>ученая </a:t>
            </a:r>
            <a:r>
              <a:rPr lang="ru-RU" dirty="0">
                <a:latin typeface="Arial Black" pitchFamily="34" charset="0"/>
                <a:ea typeface="Times New Roman"/>
                <a:cs typeface="Times New Roman" panose="02020603050405020304" pitchFamily="18" charset="0"/>
              </a:rPr>
              <a:t>степень (при наличии</a:t>
            </a:r>
            <a:r>
              <a:rPr lang="ru-RU" dirty="0" smtClean="0">
                <a:latin typeface="Arial Black" pitchFamily="34" charset="0"/>
                <a:ea typeface="Times New Roman"/>
                <a:cs typeface="Times New Roman" panose="02020603050405020304" pitchFamily="18" charset="0"/>
              </a:rPr>
              <a:t>);</a:t>
            </a:r>
          </a:p>
          <a:p>
            <a:pPr algn="just"/>
            <a:r>
              <a:rPr lang="ru-RU" dirty="0">
                <a:solidFill>
                  <a:srgbClr val="7030A0"/>
                </a:solidFill>
                <a:latin typeface="Arial Black" pitchFamily="34" charset="0"/>
                <a:ea typeface="Times New Roman"/>
                <a:cs typeface="Times New Roman" panose="02020603050405020304" pitchFamily="18" charset="0"/>
              </a:rPr>
              <a:t>	</a:t>
            </a:r>
            <a:r>
              <a:rPr lang="ru-RU" b="1" dirty="0">
                <a:solidFill>
                  <a:srgbClr val="FF0000"/>
                </a:solidFill>
                <a:latin typeface="Arial Black" pitchFamily="34" charset="0"/>
                <a:ea typeface="Times New Roman"/>
                <a:cs typeface="Times New Roman" panose="02020603050405020304" pitchFamily="18" charset="0"/>
              </a:rPr>
              <a:t>е</a:t>
            </a:r>
            <a:r>
              <a:rPr lang="ru-RU" b="1" dirty="0" smtClean="0">
                <a:solidFill>
                  <a:srgbClr val="FF0000"/>
                </a:solidFill>
                <a:latin typeface="Arial Black" pitchFamily="34" charset="0"/>
                <a:ea typeface="Times New Roman"/>
                <a:cs typeface="Times New Roman" panose="02020603050405020304" pitchFamily="18" charset="0"/>
              </a:rPr>
              <a:t>)</a:t>
            </a:r>
            <a:r>
              <a:rPr lang="ru-RU" dirty="0" smtClean="0">
                <a:solidFill>
                  <a:srgbClr val="7030A0"/>
                </a:solidFill>
                <a:latin typeface="Arial Black" pitchFamily="34" charset="0"/>
                <a:ea typeface="Times New Roman"/>
                <a:cs typeface="Times New Roman" panose="02020603050405020304" pitchFamily="18" charset="0"/>
              </a:rPr>
              <a:t> </a:t>
            </a:r>
            <a:r>
              <a:rPr lang="ru-RU" dirty="0" smtClean="0">
                <a:latin typeface="Arial Black" pitchFamily="34" charset="0"/>
                <a:ea typeface="Times New Roman"/>
                <a:cs typeface="Times New Roman" panose="02020603050405020304" pitchFamily="18" charset="0"/>
              </a:rPr>
              <a:t>ученое </a:t>
            </a:r>
            <a:r>
              <a:rPr lang="ru-RU" dirty="0">
                <a:latin typeface="Arial Black" pitchFamily="34" charset="0"/>
                <a:ea typeface="Times New Roman"/>
                <a:cs typeface="Times New Roman" panose="02020603050405020304" pitchFamily="18" charset="0"/>
              </a:rPr>
              <a:t>звание (при наличии</a:t>
            </a:r>
            <a:r>
              <a:rPr lang="ru-RU" dirty="0" smtClean="0">
                <a:latin typeface="Arial Black" pitchFamily="34" charset="0"/>
                <a:ea typeface="Times New Roman"/>
                <a:cs typeface="Times New Roman" panose="02020603050405020304" pitchFamily="18" charset="0"/>
              </a:rPr>
              <a:t>);</a:t>
            </a:r>
          </a:p>
          <a:p>
            <a:pPr algn="just"/>
            <a:r>
              <a:rPr lang="ru-RU" dirty="0">
                <a:solidFill>
                  <a:srgbClr val="7030A0"/>
                </a:solidFill>
                <a:latin typeface="Arial Black" pitchFamily="34" charset="0"/>
                <a:ea typeface="Times New Roman"/>
                <a:cs typeface="Times New Roman" panose="02020603050405020304" pitchFamily="18" charset="0"/>
              </a:rPr>
              <a:t>	</a:t>
            </a:r>
            <a:r>
              <a:rPr lang="ru-RU" b="1" dirty="0">
                <a:solidFill>
                  <a:srgbClr val="FF0000"/>
                </a:solidFill>
                <a:latin typeface="Arial Black" pitchFamily="34" charset="0"/>
                <a:ea typeface="Times New Roman"/>
                <a:cs typeface="Times New Roman" panose="02020603050405020304" pitchFamily="18" charset="0"/>
              </a:rPr>
              <a:t>ж</a:t>
            </a:r>
            <a:r>
              <a:rPr lang="ru-RU" b="1" dirty="0" smtClean="0">
                <a:solidFill>
                  <a:srgbClr val="FF0000"/>
                </a:solidFill>
                <a:latin typeface="Arial Black" pitchFamily="34" charset="0"/>
                <a:ea typeface="Times New Roman"/>
                <a:cs typeface="Times New Roman" panose="02020603050405020304" pitchFamily="18" charset="0"/>
              </a:rPr>
              <a:t>) </a:t>
            </a:r>
            <a:r>
              <a:rPr lang="ru-RU" dirty="0" smtClean="0">
                <a:latin typeface="Arial Black" pitchFamily="34" charset="0"/>
                <a:ea typeface="Times New Roman"/>
                <a:cs typeface="Times New Roman" panose="02020603050405020304" pitchFamily="18" charset="0"/>
              </a:rPr>
              <a:t>сведения о повышении </a:t>
            </a:r>
            <a:r>
              <a:rPr lang="ru-RU" dirty="0">
                <a:latin typeface="Arial Black" pitchFamily="34" charset="0"/>
                <a:ea typeface="Times New Roman"/>
                <a:cs typeface="Times New Roman" panose="02020603050405020304" pitchFamily="18" charset="0"/>
              </a:rPr>
              <a:t>квалификации </a:t>
            </a:r>
            <a:r>
              <a:rPr lang="ru-RU" dirty="0" smtClean="0">
                <a:latin typeface="Arial Black" pitchFamily="34" charset="0"/>
                <a:ea typeface="Times New Roman"/>
                <a:cs typeface="Times New Roman" panose="02020603050405020304" pitchFamily="18" charset="0"/>
              </a:rPr>
              <a:t>(за последние 3 года);</a:t>
            </a:r>
          </a:p>
          <a:p>
            <a:pPr algn="just"/>
            <a:r>
              <a:rPr lang="ru-RU" dirty="0">
                <a:solidFill>
                  <a:prstClr val="black"/>
                </a:solidFill>
                <a:latin typeface="Arial Black" pitchFamily="34" charset="0"/>
                <a:ea typeface="Times New Roman"/>
                <a:cs typeface="Times New Roman" panose="02020603050405020304" pitchFamily="18" charset="0"/>
              </a:rPr>
              <a:t>	</a:t>
            </a:r>
            <a:r>
              <a:rPr lang="ru-RU" b="1" dirty="0">
                <a:solidFill>
                  <a:srgbClr val="FF0000"/>
                </a:solidFill>
                <a:latin typeface="Arial Black" pitchFamily="34" charset="0"/>
                <a:ea typeface="Times New Roman"/>
                <a:cs typeface="Times New Roman" panose="02020603050405020304" pitchFamily="18" charset="0"/>
              </a:rPr>
              <a:t>з</a:t>
            </a:r>
            <a:r>
              <a:rPr lang="ru-RU" b="1" dirty="0" smtClean="0">
                <a:solidFill>
                  <a:srgbClr val="FF0000"/>
                </a:solidFill>
                <a:latin typeface="Arial Black" pitchFamily="34" charset="0"/>
                <a:ea typeface="Times New Roman"/>
                <a:cs typeface="Times New Roman" panose="02020603050405020304" pitchFamily="18" charset="0"/>
              </a:rPr>
              <a:t>) </a:t>
            </a:r>
            <a:r>
              <a:rPr lang="ru-RU" dirty="0" smtClean="0">
                <a:latin typeface="Arial Black" pitchFamily="34" charset="0"/>
                <a:ea typeface="Times New Roman"/>
                <a:cs typeface="Times New Roman" panose="02020603050405020304" pitchFamily="18" charset="0"/>
              </a:rPr>
              <a:t>сведения о профессиональной переподготовке </a:t>
            </a:r>
            <a:r>
              <a:rPr lang="ru-RU" dirty="0">
                <a:latin typeface="Arial Black" pitchFamily="34" charset="0"/>
                <a:ea typeface="Times New Roman"/>
                <a:cs typeface="Times New Roman" panose="02020603050405020304" pitchFamily="18" charset="0"/>
              </a:rPr>
              <a:t>(при наличии);</a:t>
            </a:r>
          </a:p>
          <a:p>
            <a:pPr algn="just"/>
            <a:r>
              <a:rPr lang="ru-RU" dirty="0" smtClean="0">
                <a:solidFill>
                  <a:srgbClr val="7030A0"/>
                </a:solidFill>
                <a:latin typeface="Arial Black" pitchFamily="34" charset="0"/>
                <a:ea typeface="Times New Roman"/>
                <a:cs typeface="Times New Roman" panose="02020603050405020304" pitchFamily="18" charset="0"/>
              </a:rPr>
              <a:t>	</a:t>
            </a:r>
            <a:r>
              <a:rPr lang="ru-RU" b="1" dirty="0" smtClean="0">
                <a:solidFill>
                  <a:srgbClr val="FF0000"/>
                </a:solidFill>
                <a:latin typeface="Arial Black" pitchFamily="34" charset="0"/>
                <a:ea typeface="Times New Roman"/>
                <a:cs typeface="Times New Roman" panose="02020603050405020304" pitchFamily="18" charset="0"/>
              </a:rPr>
              <a:t>и) </a:t>
            </a:r>
            <a:r>
              <a:rPr lang="ru-RU" dirty="0" smtClean="0">
                <a:latin typeface="Arial Black" pitchFamily="34" charset="0"/>
                <a:ea typeface="Times New Roman"/>
                <a:cs typeface="Times New Roman" panose="02020603050405020304" pitchFamily="18" charset="0"/>
              </a:rPr>
              <a:t>сведения о продолжительности опыта (лет) работы в профессиональной сфере, соответствующей образовательной деятельности по реализации учебных предметов, курсов, дисциплин, (модулей);</a:t>
            </a:r>
          </a:p>
          <a:p>
            <a:pPr algn="just"/>
            <a:r>
              <a:rPr lang="ru-RU" dirty="0">
                <a:solidFill>
                  <a:srgbClr val="7030A0"/>
                </a:solidFill>
                <a:latin typeface="Arial Black" pitchFamily="34" charset="0"/>
                <a:ea typeface="Times New Roman"/>
                <a:cs typeface="Times New Roman" panose="02020603050405020304" pitchFamily="18" charset="0"/>
              </a:rPr>
              <a:t>	</a:t>
            </a:r>
            <a:r>
              <a:rPr lang="ru-RU" b="1" dirty="0">
                <a:solidFill>
                  <a:srgbClr val="FF0000"/>
                </a:solidFill>
                <a:latin typeface="Arial Black" pitchFamily="34" charset="0"/>
                <a:ea typeface="Times New Roman"/>
                <a:cs typeface="Times New Roman" panose="02020603050405020304" pitchFamily="18" charset="0"/>
              </a:rPr>
              <a:t>к</a:t>
            </a:r>
            <a:r>
              <a:rPr lang="ru-RU" b="1" dirty="0" smtClean="0">
                <a:solidFill>
                  <a:srgbClr val="FF0000"/>
                </a:solidFill>
                <a:latin typeface="Arial Black" pitchFamily="34" charset="0"/>
                <a:ea typeface="Times New Roman"/>
                <a:cs typeface="Times New Roman" panose="02020603050405020304" pitchFamily="18" charset="0"/>
              </a:rPr>
              <a:t>) </a:t>
            </a:r>
            <a:r>
              <a:rPr lang="ru-RU" dirty="0" smtClean="0">
                <a:latin typeface="Arial Black" pitchFamily="34" charset="0"/>
                <a:ea typeface="Times New Roman"/>
                <a:cs typeface="Times New Roman" panose="02020603050405020304" pitchFamily="18" charset="0"/>
              </a:rPr>
              <a:t>наименование общеобразовательной программы (общеобразовательных программ), код и наименование профессии, специальности (специальностей), направления (направлений) подготовки или укрупненной группы профессий.</a:t>
            </a:r>
            <a:r>
              <a:rPr lang="ru-RU" dirty="0" smtClean="0">
                <a:solidFill>
                  <a:prstClr val="black"/>
                </a:solidFill>
                <a:latin typeface="Arial Black" pitchFamily="34" charset="0"/>
                <a:ea typeface="Times New Roman"/>
                <a:cs typeface="Times New Roman" panose="02020603050405020304" pitchFamily="18" charset="0"/>
              </a:rPr>
              <a:t>	</a:t>
            </a:r>
            <a:endParaRPr lang="ru-RU" dirty="0">
              <a:solidFill>
                <a:prstClr val="black"/>
              </a:solidFill>
              <a:latin typeface="Arial Black" pitchFamily="34" charset="0"/>
              <a:ea typeface="Calibri"/>
              <a:cs typeface="Times New Roman" panose="02020603050405020304" pitchFamily="18" charset="0"/>
            </a:endParaRPr>
          </a:p>
        </p:txBody>
      </p:sp>
      <p:pic>
        <p:nvPicPr>
          <p:cNvPr id="10" name="Рисунок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10135669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6" y="116633"/>
            <a:ext cx="10225136" cy="504056"/>
          </a:xfrm>
        </p:spPr>
        <p:txBody>
          <a:bodyPr>
            <a:normAutofit fontScale="90000"/>
          </a:bodyPr>
          <a:lstStyle/>
          <a:p>
            <a:pPr lvl="0">
              <a:spcBef>
                <a:spcPts val="0"/>
              </a:spcBef>
              <a:defRPr/>
            </a:pP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a:solidFill>
                  <a:srgbClr val="0000FF"/>
                </a:solidFill>
                <a:latin typeface="Times New Roman" pitchFamily="18" charset="0"/>
                <a:ea typeface="+mn-ea"/>
                <a:cs typeface="+mn-cs"/>
              </a:rPr>
              <a:t/>
            </a:r>
            <a:br>
              <a:rPr lang="ru-RU" altLang="ru-RU" sz="2400" b="1" u="sng" kern="0" dirty="0">
                <a:solidFill>
                  <a:srgbClr val="0000FF"/>
                </a:solidFill>
                <a:latin typeface="Times New Roman" pitchFamily="18" charset="0"/>
                <a:ea typeface="+mn-ea"/>
                <a:cs typeface="+mn-cs"/>
              </a:rPr>
            </a:br>
            <a:endParaRPr lang="ru-RU" sz="22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36724" y="1388970"/>
            <a:ext cx="10822608" cy="5232190"/>
          </a:xfrm>
        </p:spPr>
        <p:txBody>
          <a:bodyPr>
            <a:normAutofit fontScale="25000" lnSpcReduction="20000"/>
          </a:bodyPr>
          <a:lstStyle/>
          <a:p>
            <a:pPr marL="0" indent="0" algn="just">
              <a:lnSpc>
                <a:spcPct val="120000"/>
              </a:lnSpc>
              <a:spcBef>
                <a:spcPts val="0"/>
              </a:spcBef>
              <a:buNone/>
            </a:pPr>
            <a:r>
              <a:rPr lang="ru-RU" sz="2000" dirty="0">
                <a:latin typeface="Times New Roman" panose="02020603050405020304" pitchFamily="18" charset="0"/>
                <a:ea typeface="Times New Roman"/>
                <a:cs typeface="Times New Roman" panose="02020603050405020304" pitchFamily="18" charset="0"/>
              </a:rPr>
              <a:t>	</a:t>
            </a:r>
            <a:r>
              <a:rPr lang="ru-RU" sz="6000" b="1" dirty="0" smtClean="0">
                <a:solidFill>
                  <a:srgbClr val="FF0000"/>
                </a:solidFill>
                <a:latin typeface="Arial Black" pitchFamily="34" charset="0"/>
                <a:ea typeface="Times New Roman"/>
                <a:cs typeface="Times New Roman" panose="02020603050405020304" pitchFamily="18" charset="0"/>
              </a:rPr>
              <a:t>1)</a:t>
            </a:r>
            <a:r>
              <a:rPr lang="ru-RU" sz="6000" dirty="0" smtClean="0">
                <a:latin typeface="Arial Black" pitchFamily="34" charset="0"/>
                <a:ea typeface="Times New Roman"/>
                <a:cs typeface="Times New Roman" panose="02020603050405020304" pitchFamily="18" charset="0"/>
              </a:rPr>
              <a:t> </a:t>
            </a:r>
            <a:r>
              <a:rPr lang="ru-RU" sz="6000" b="1" dirty="0" smtClean="0">
                <a:latin typeface="Arial Black" pitchFamily="34" charset="0"/>
                <a:ea typeface="Times New Roman"/>
                <a:cs typeface="Times New Roman" panose="02020603050405020304" pitchFamily="18" charset="0"/>
              </a:rPr>
              <a:t>о материально-техническом обеспечении образовательной деятельности, в том числе в отношении инвалидов и лиц с ограниченными возможностями здоровья:</a:t>
            </a:r>
          </a:p>
          <a:p>
            <a:pPr marL="0" indent="0" algn="just">
              <a:lnSpc>
                <a:spcPct val="120000"/>
              </a:lnSpc>
              <a:spcBef>
                <a:spcPts val="0"/>
              </a:spcBef>
              <a:buNone/>
            </a:pPr>
            <a:r>
              <a:rPr lang="ru-RU" sz="6000" dirty="0" smtClean="0">
                <a:latin typeface="Arial Black" pitchFamily="34" charset="0"/>
                <a:ea typeface="Times New Roman"/>
                <a:cs typeface="Times New Roman" panose="02020603050405020304" pitchFamily="18" charset="0"/>
              </a:rPr>
              <a:t> 		</a:t>
            </a:r>
            <a:r>
              <a:rPr lang="ru-RU" sz="6000" b="1" dirty="0" smtClean="0">
                <a:solidFill>
                  <a:srgbClr val="FF0000"/>
                </a:solidFill>
                <a:latin typeface="Arial Black" pitchFamily="34" charset="0"/>
                <a:ea typeface="Times New Roman"/>
                <a:cs typeface="Times New Roman" panose="02020603050405020304" pitchFamily="18" charset="0"/>
              </a:rPr>
              <a:t>а)</a:t>
            </a:r>
            <a:r>
              <a:rPr lang="ru-RU" sz="6000" dirty="0" smtClean="0">
                <a:latin typeface="Arial Black" pitchFamily="34" charset="0"/>
                <a:ea typeface="Times New Roman"/>
                <a:cs typeface="Times New Roman" panose="02020603050405020304" pitchFamily="18" charset="0"/>
              </a:rPr>
              <a:t> о наличии </a:t>
            </a:r>
            <a:r>
              <a:rPr lang="ru-RU" sz="6000" dirty="0">
                <a:latin typeface="Arial Black" pitchFamily="34" charset="0"/>
                <a:ea typeface="Times New Roman"/>
                <a:cs typeface="Times New Roman" panose="02020603050405020304" pitchFamily="18" charset="0"/>
              </a:rPr>
              <a:t>оборудованных учебных </a:t>
            </a:r>
            <a:r>
              <a:rPr lang="ru-RU" sz="6000" dirty="0" smtClean="0">
                <a:latin typeface="Arial Black" pitchFamily="34" charset="0"/>
                <a:ea typeface="Times New Roman"/>
                <a:cs typeface="Times New Roman" panose="02020603050405020304" pitchFamily="18" charset="0"/>
              </a:rPr>
              <a:t>кабинетов;</a:t>
            </a:r>
            <a:endParaRPr lang="ru-RU" sz="6000" dirty="0">
              <a:latin typeface="Arial Black" pitchFamily="34" charset="0"/>
              <a:ea typeface="Times New Roman"/>
              <a:cs typeface="Times New Roman" panose="02020603050405020304" pitchFamily="18" charset="0"/>
            </a:endParaRPr>
          </a:p>
          <a:p>
            <a:pPr marL="0" indent="0" algn="just">
              <a:lnSpc>
                <a:spcPct val="120000"/>
              </a:lnSpc>
              <a:spcBef>
                <a:spcPts val="0"/>
              </a:spcBef>
              <a:buNone/>
            </a:pPr>
            <a:r>
              <a:rPr lang="ru-RU" sz="6000" dirty="0" smtClean="0">
                <a:latin typeface="Arial Black" pitchFamily="34" charset="0"/>
                <a:ea typeface="Times New Roman"/>
                <a:cs typeface="Times New Roman" panose="02020603050405020304" pitchFamily="18" charset="0"/>
              </a:rPr>
              <a:t>		</a:t>
            </a:r>
            <a:r>
              <a:rPr lang="ru-RU" sz="6000" b="1" dirty="0" smtClean="0">
                <a:solidFill>
                  <a:srgbClr val="FF0000"/>
                </a:solidFill>
                <a:latin typeface="Arial Black" pitchFamily="34" charset="0"/>
                <a:ea typeface="Times New Roman"/>
                <a:cs typeface="Times New Roman" panose="02020603050405020304" pitchFamily="18" charset="0"/>
              </a:rPr>
              <a:t>б)</a:t>
            </a:r>
            <a:r>
              <a:rPr lang="ru-RU" sz="6000" dirty="0" smtClean="0">
                <a:latin typeface="Arial Black" pitchFamily="34" charset="0"/>
                <a:ea typeface="Times New Roman"/>
                <a:cs typeface="Times New Roman" panose="02020603050405020304" pitchFamily="18" charset="0"/>
              </a:rPr>
              <a:t>  о наличии оборудованных объектов </a:t>
            </a:r>
            <a:r>
              <a:rPr lang="ru-RU" sz="6000" dirty="0">
                <a:latin typeface="Arial Black" pitchFamily="34" charset="0"/>
                <a:ea typeface="Times New Roman"/>
                <a:cs typeface="Times New Roman" panose="02020603050405020304" pitchFamily="18" charset="0"/>
              </a:rPr>
              <a:t>для проведения практических занятий;</a:t>
            </a:r>
          </a:p>
          <a:p>
            <a:pPr marL="0" indent="0" algn="just">
              <a:lnSpc>
                <a:spcPct val="120000"/>
              </a:lnSpc>
              <a:spcBef>
                <a:spcPts val="0"/>
              </a:spcBef>
              <a:buNone/>
            </a:pPr>
            <a:r>
              <a:rPr lang="ru-RU" sz="6000" dirty="0" smtClean="0">
                <a:latin typeface="Arial Black" pitchFamily="34" charset="0"/>
                <a:ea typeface="Times New Roman"/>
                <a:cs typeface="Times New Roman" panose="02020603050405020304" pitchFamily="18" charset="0"/>
              </a:rPr>
              <a:t>		</a:t>
            </a:r>
            <a:r>
              <a:rPr lang="ru-RU" sz="6000" b="1" dirty="0" smtClean="0">
                <a:solidFill>
                  <a:srgbClr val="FF0000"/>
                </a:solidFill>
                <a:latin typeface="Arial Black" pitchFamily="34" charset="0"/>
                <a:ea typeface="Times New Roman"/>
                <a:cs typeface="Times New Roman" panose="02020603050405020304" pitchFamily="18" charset="0"/>
              </a:rPr>
              <a:t>в)</a:t>
            </a:r>
            <a:r>
              <a:rPr lang="ru-RU" sz="6000" dirty="0" smtClean="0">
                <a:solidFill>
                  <a:srgbClr val="FF0000"/>
                </a:solidFill>
                <a:latin typeface="Arial Black" pitchFamily="34" charset="0"/>
                <a:ea typeface="Times New Roman"/>
                <a:cs typeface="Times New Roman" panose="02020603050405020304" pitchFamily="18" charset="0"/>
              </a:rPr>
              <a:t> </a:t>
            </a:r>
            <a:r>
              <a:rPr lang="ru-RU" sz="6000" dirty="0" smtClean="0">
                <a:latin typeface="Arial Black" pitchFamily="34" charset="0"/>
                <a:ea typeface="Times New Roman"/>
                <a:cs typeface="Times New Roman" panose="02020603050405020304" pitchFamily="18" charset="0"/>
              </a:rPr>
              <a:t>о наличии оборудованных библиотек;</a:t>
            </a:r>
            <a:endParaRPr lang="ru-RU" sz="6000" dirty="0">
              <a:latin typeface="Arial Black" pitchFamily="34" charset="0"/>
              <a:ea typeface="Times New Roman"/>
              <a:cs typeface="Times New Roman" panose="02020603050405020304" pitchFamily="18" charset="0"/>
            </a:endParaRPr>
          </a:p>
          <a:p>
            <a:pPr marL="0" indent="0" algn="just">
              <a:lnSpc>
                <a:spcPct val="120000"/>
              </a:lnSpc>
              <a:spcBef>
                <a:spcPts val="0"/>
              </a:spcBef>
              <a:buNone/>
            </a:pPr>
            <a:r>
              <a:rPr lang="ru-RU" sz="6000" dirty="0" smtClean="0">
                <a:latin typeface="Arial Black" pitchFamily="34" charset="0"/>
                <a:ea typeface="Times New Roman"/>
                <a:cs typeface="Times New Roman" panose="02020603050405020304" pitchFamily="18" charset="0"/>
              </a:rPr>
              <a:t>		</a:t>
            </a:r>
            <a:r>
              <a:rPr lang="ru-RU" sz="6000" b="1" dirty="0" smtClean="0">
                <a:solidFill>
                  <a:srgbClr val="FF0000"/>
                </a:solidFill>
                <a:latin typeface="Arial Black" pitchFamily="34" charset="0"/>
                <a:ea typeface="Times New Roman"/>
                <a:cs typeface="Times New Roman" panose="02020603050405020304" pitchFamily="18" charset="0"/>
              </a:rPr>
              <a:t>г)</a:t>
            </a:r>
            <a:r>
              <a:rPr lang="ru-RU" sz="6000" dirty="0" smtClean="0">
                <a:solidFill>
                  <a:srgbClr val="FF0000"/>
                </a:solidFill>
                <a:latin typeface="Arial Black" pitchFamily="34" charset="0"/>
                <a:ea typeface="Times New Roman"/>
                <a:cs typeface="Times New Roman" panose="02020603050405020304" pitchFamily="18" charset="0"/>
              </a:rPr>
              <a:t>  </a:t>
            </a:r>
            <a:r>
              <a:rPr lang="ru-RU" sz="6000" dirty="0" smtClean="0">
                <a:latin typeface="Arial Black" pitchFamily="34" charset="0"/>
                <a:ea typeface="Times New Roman"/>
                <a:cs typeface="Times New Roman" panose="02020603050405020304" pitchFamily="18" charset="0"/>
              </a:rPr>
              <a:t>о наличии оборудованных объектов </a:t>
            </a:r>
            <a:r>
              <a:rPr lang="ru-RU" sz="6000" dirty="0">
                <a:latin typeface="Arial Black" pitchFamily="34" charset="0"/>
                <a:ea typeface="Times New Roman"/>
                <a:cs typeface="Times New Roman" panose="02020603050405020304" pitchFamily="18" charset="0"/>
              </a:rPr>
              <a:t>спорта;</a:t>
            </a:r>
          </a:p>
          <a:p>
            <a:pPr marL="0" indent="0" algn="just">
              <a:lnSpc>
                <a:spcPct val="120000"/>
              </a:lnSpc>
              <a:spcBef>
                <a:spcPts val="0"/>
              </a:spcBef>
              <a:buNone/>
            </a:pPr>
            <a:r>
              <a:rPr lang="ru-RU" sz="6000" dirty="0" smtClean="0">
                <a:latin typeface="Arial Black" pitchFamily="34" charset="0"/>
                <a:ea typeface="Times New Roman"/>
                <a:cs typeface="Times New Roman" panose="02020603050405020304" pitchFamily="18" charset="0"/>
              </a:rPr>
              <a:t>		</a:t>
            </a:r>
            <a:r>
              <a:rPr lang="ru-RU" sz="6000" b="1" dirty="0" smtClean="0">
                <a:solidFill>
                  <a:srgbClr val="FF0000"/>
                </a:solidFill>
                <a:latin typeface="Arial Black" pitchFamily="34" charset="0"/>
                <a:ea typeface="Times New Roman"/>
                <a:cs typeface="Times New Roman" panose="02020603050405020304" pitchFamily="18" charset="0"/>
              </a:rPr>
              <a:t>д)</a:t>
            </a:r>
            <a:r>
              <a:rPr lang="ru-RU" sz="6000" dirty="0" smtClean="0">
                <a:latin typeface="Arial Black" pitchFamily="34" charset="0"/>
                <a:ea typeface="Times New Roman"/>
                <a:cs typeface="Times New Roman" panose="02020603050405020304" pitchFamily="18" charset="0"/>
              </a:rPr>
              <a:t> о наличии оборудованных средствах </a:t>
            </a:r>
            <a:r>
              <a:rPr lang="ru-RU" sz="6000" dirty="0">
                <a:latin typeface="Arial Black" pitchFamily="34" charset="0"/>
                <a:ea typeface="Times New Roman"/>
                <a:cs typeface="Times New Roman" panose="02020603050405020304" pitchFamily="18" charset="0"/>
              </a:rPr>
              <a:t>обучения и воспитания</a:t>
            </a:r>
            <a:r>
              <a:rPr lang="ru-RU" sz="6000" dirty="0" smtClean="0">
                <a:latin typeface="Arial Black" pitchFamily="34" charset="0"/>
                <a:ea typeface="Times New Roman"/>
                <a:cs typeface="Times New Roman" panose="02020603050405020304" pitchFamily="18" charset="0"/>
              </a:rPr>
              <a:t>;</a:t>
            </a:r>
          </a:p>
          <a:p>
            <a:pPr marL="0" indent="0" algn="just">
              <a:lnSpc>
                <a:spcPct val="120000"/>
              </a:lnSpc>
              <a:spcBef>
                <a:spcPts val="0"/>
              </a:spcBef>
              <a:buNone/>
            </a:pPr>
            <a:r>
              <a:rPr lang="ru-RU" sz="6000" dirty="0" smtClean="0">
                <a:solidFill>
                  <a:srgbClr val="7030A0"/>
                </a:solidFill>
                <a:latin typeface="Arial Black" pitchFamily="34" charset="0"/>
                <a:ea typeface="Times New Roman"/>
                <a:cs typeface="Times New Roman" panose="02020603050405020304" pitchFamily="18" charset="0"/>
              </a:rPr>
              <a:t>		</a:t>
            </a:r>
            <a:r>
              <a:rPr lang="ru-RU" sz="6000" b="1" dirty="0" smtClean="0">
                <a:solidFill>
                  <a:srgbClr val="FF0000"/>
                </a:solidFill>
                <a:latin typeface="Arial Black" pitchFamily="34" charset="0"/>
                <a:ea typeface="Times New Roman"/>
                <a:cs typeface="Times New Roman" panose="02020603050405020304" pitchFamily="18" charset="0"/>
              </a:rPr>
              <a:t>е)</a:t>
            </a:r>
            <a:r>
              <a:rPr lang="ru-RU" sz="6000" dirty="0" smtClean="0">
                <a:solidFill>
                  <a:srgbClr val="FF0000"/>
                </a:solidFill>
                <a:latin typeface="Arial Black" pitchFamily="34" charset="0"/>
                <a:ea typeface="Times New Roman"/>
                <a:cs typeface="Times New Roman" panose="02020603050405020304" pitchFamily="18" charset="0"/>
              </a:rPr>
              <a:t> </a:t>
            </a:r>
            <a:r>
              <a:rPr lang="ru-RU" sz="6000" dirty="0" smtClean="0">
                <a:latin typeface="Arial Black" pitchFamily="34" charset="0"/>
                <a:ea typeface="Times New Roman"/>
                <a:cs typeface="Times New Roman" panose="02020603050405020304" pitchFamily="18" charset="0"/>
              </a:rPr>
              <a:t>о доступе к информационным системам и информационно-телекоммуникационным сетям; </a:t>
            </a:r>
          </a:p>
          <a:p>
            <a:pPr marL="0" lvl="0" indent="0" algn="just">
              <a:lnSpc>
                <a:spcPct val="120000"/>
              </a:lnSpc>
              <a:spcBef>
                <a:spcPts val="0"/>
              </a:spcBef>
              <a:buNone/>
            </a:pPr>
            <a:r>
              <a:rPr lang="ru-RU" sz="6000" dirty="0" smtClean="0">
                <a:solidFill>
                  <a:srgbClr val="7030A0"/>
                </a:solidFill>
                <a:latin typeface="Arial Black" pitchFamily="34" charset="0"/>
                <a:ea typeface="Times New Roman"/>
                <a:cs typeface="Times New Roman" panose="02020603050405020304" pitchFamily="18" charset="0"/>
              </a:rPr>
              <a:t>		</a:t>
            </a:r>
            <a:r>
              <a:rPr lang="ru-RU" sz="6000" b="1" dirty="0" smtClean="0">
                <a:solidFill>
                  <a:srgbClr val="FF0000"/>
                </a:solidFill>
                <a:latin typeface="Arial Black" pitchFamily="34" charset="0"/>
                <a:ea typeface="Times New Roman"/>
                <a:cs typeface="Times New Roman" panose="02020603050405020304" pitchFamily="18" charset="0"/>
              </a:rPr>
              <a:t>ж)</a:t>
            </a:r>
            <a:r>
              <a:rPr lang="ru-RU" sz="6000" dirty="0" smtClean="0">
                <a:solidFill>
                  <a:srgbClr val="7030A0"/>
                </a:solidFill>
                <a:latin typeface="Arial Black" pitchFamily="34" charset="0"/>
                <a:ea typeface="Times New Roman"/>
                <a:cs typeface="Times New Roman" panose="02020603050405020304" pitchFamily="18" charset="0"/>
              </a:rPr>
              <a:t> </a:t>
            </a:r>
            <a:r>
              <a:rPr lang="ru-RU" sz="6000" dirty="0" smtClean="0">
                <a:latin typeface="Arial Black" pitchFamily="34" charset="0"/>
                <a:ea typeface="Times New Roman"/>
                <a:cs typeface="Times New Roman" panose="02020603050405020304" pitchFamily="18" charset="0"/>
              </a:rPr>
              <a:t>об электронных образовательных ресурсах, к которым обеспечивается доступ обучающихся; </a:t>
            </a:r>
          </a:p>
          <a:p>
            <a:pPr marL="0" lvl="0" indent="0" algn="just">
              <a:lnSpc>
                <a:spcPct val="120000"/>
              </a:lnSpc>
              <a:spcBef>
                <a:spcPts val="0"/>
              </a:spcBef>
              <a:buNone/>
            </a:pPr>
            <a:r>
              <a:rPr lang="ru-RU" sz="6000" dirty="0">
                <a:solidFill>
                  <a:srgbClr val="7030A0"/>
                </a:solidFill>
                <a:latin typeface="Arial Black" pitchFamily="34" charset="0"/>
                <a:ea typeface="Times New Roman"/>
                <a:cs typeface="Times New Roman" panose="02020603050405020304" pitchFamily="18" charset="0"/>
              </a:rPr>
              <a:t>	</a:t>
            </a:r>
            <a:r>
              <a:rPr lang="ru-RU" sz="6000" dirty="0" smtClean="0">
                <a:solidFill>
                  <a:srgbClr val="7030A0"/>
                </a:solidFill>
                <a:latin typeface="Arial Black" pitchFamily="34" charset="0"/>
                <a:ea typeface="Times New Roman"/>
                <a:cs typeface="Times New Roman" panose="02020603050405020304" pitchFamily="18" charset="0"/>
              </a:rPr>
              <a:t>	</a:t>
            </a:r>
            <a:r>
              <a:rPr lang="ru-RU" sz="6000" b="1" dirty="0" smtClean="0">
                <a:solidFill>
                  <a:srgbClr val="FF0000"/>
                </a:solidFill>
                <a:latin typeface="Arial Black" pitchFamily="34" charset="0"/>
                <a:ea typeface="Times New Roman"/>
                <a:cs typeface="Times New Roman" panose="02020603050405020304" pitchFamily="18" charset="0"/>
              </a:rPr>
              <a:t>з)</a:t>
            </a:r>
            <a:r>
              <a:rPr lang="ru-RU" sz="6000" dirty="0" smtClean="0">
                <a:solidFill>
                  <a:srgbClr val="7030A0"/>
                </a:solidFill>
                <a:latin typeface="Arial Black" pitchFamily="34" charset="0"/>
                <a:ea typeface="Times New Roman"/>
                <a:cs typeface="Times New Roman" panose="02020603050405020304" pitchFamily="18" charset="0"/>
              </a:rPr>
              <a:t> </a:t>
            </a:r>
            <a:r>
              <a:rPr lang="ru-RU" sz="6000" dirty="0" smtClean="0">
                <a:latin typeface="Arial Black" pitchFamily="34" charset="0"/>
                <a:ea typeface="Times New Roman"/>
                <a:cs typeface="Times New Roman" panose="02020603050405020304" pitchFamily="18" charset="0"/>
              </a:rPr>
              <a:t>о количестве жилых помещений в общежитии, интернате, формирование платы за проживание в общежитии.</a:t>
            </a:r>
          </a:p>
          <a:p>
            <a:pPr marL="0" lvl="0" indent="0" algn="just">
              <a:lnSpc>
                <a:spcPct val="120000"/>
              </a:lnSpc>
              <a:spcBef>
                <a:spcPts val="0"/>
              </a:spcBef>
              <a:buNone/>
            </a:pPr>
            <a:r>
              <a:rPr lang="ru-RU" sz="6000" dirty="0" smtClean="0">
                <a:solidFill>
                  <a:srgbClr val="7030A0"/>
                </a:solidFill>
                <a:latin typeface="Arial Black" pitchFamily="34" charset="0"/>
                <a:ea typeface="Times New Roman"/>
                <a:cs typeface="Times New Roman" panose="02020603050405020304" pitchFamily="18" charset="0"/>
              </a:rPr>
              <a:t>	</a:t>
            </a:r>
          </a:p>
          <a:p>
            <a:pPr marL="0" lvl="0" indent="0" algn="just">
              <a:lnSpc>
                <a:spcPct val="120000"/>
              </a:lnSpc>
              <a:spcBef>
                <a:spcPts val="0"/>
              </a:spcBef>
              <a:buNone/>
            </a:pPr>
            <a:r>
              <a:rPr lang="ru-RU" sz="6000" b="1" dirty="0" smtClean="0">
                <a:solidFill>
                  <a:srgbClr val="FF0000"/>
                </a:solidFill>
                <a:latin typeface="Arial Black" pitchFamily="34" charset="0"/>
                <a:ea typeface="Times New Roman"/>
                <a:cs typeface="Times New Roman" panose="02020603050405020304" pitchFamily="18" charset="0"/>
              </a:rPr>
              <a:t>	2)</a:t>
            </a:r>
            <a:r>
              <a:rPr lang="ru-RU" sz="6000" dirty="0" smtClean="0">
                <a:solidFill>
                  <a:srgbClr val="7030A0"/>
                </a:solidFill>
                <a:latin typeface="Arial Black" pitchFamily="34" charset="0"/>
                <a:ea typeface="Times New Roman"/>
                <a:cs typeface="Times New Roman" panose="02020603050405020304" pitchFamily="18" charset="0"/>
              </a:rPr>
              <a:t> </a:t>
            </a:r>
            <a:r>
              <a:rPr lang="ru-RU" sz="6000" b="1" dirty="0" smtClean="0">
                <a:solidFill>
                  <a:srgbClr val="FF0000"/>
                </a:solidFill>
                <a:latin typeface="Arial Black" pitchFamily="34" charset="0"/>
                <a:ea typeface="Times New Roman"/>
                <a:cs typeface="Times New Roman" panose="02020603050405020304" pitchFamily="18" charset="0"/>
              </a:rPr>
              <a:t>о специальных условиях для получения образования инвалидами и лицами с ограниченными возможностями здоровья:</a:t>
            </a:r>
          </a:p>
          <a:p>
            <a:pPr marL="0" lvl="0" indent="0" algn="just">
              <a:lnSpc>
                <a:spcPct val="120000"/>
              </a:lnSpc>
              <a:spcBef>
                <a:spcPts val="0"/>
              </a:spcBef>
              <a:buNone/>
            </a:pPr>
            <a:r>
              <a:rPr lang="ru-RU" sz="6000" dirty="0">
                <a:solidFill>
                  <a:srgbClr val="7030A0"/>
                </a:solidFill>
                <a:latin typeface="Arial Black" pitchFamily="34" charset="0"/>
                <a:ea typeface="Times New Roman"/>
                <a:cs typeface="Times New Roman" panose="02020603050405020304" pitchFamily="18" charset="0"/>
              </a:rPr>
              <a:t>	</a:t>
            </a:r>
            <a:r>
              <a:rPr lang="ru-RU" sz="6000" dirty="0" smtClean="0">
                <a:solidFill>
                  <a:srgbClr val="7030A0"/>
                </a:solidFill>
                <a:latin typeface="Arial Black" pitchFamily="34" charset="0"/>
                <a:ea typeface="Times New Roman"/>
                <a:cs typeface="Times New Roman" panose="02020603050405020304" pitchFamily="18" charset="0"/>
              </a:rPr>
              <a:t>	</a:t>
            </a:r>
            <a:r>
              <a:rPr lang="ru-RU" sz="6000" b="1" dirty="0" smtClean="0">
                <a:solidFill>
                  <a:srgbClr val="FF0000"/>
                </a:solidFill>
                <a:latin typeface="Arial Black" pitchFamily="34" charset="0"/>
                <a:ea typeface="Times New Roman"/>
                <a:cs typeface="Times New Roman" panose="02020603050405020304" pitchFamily="18" charset="0"/>
              </a:rPr>
              <a:t>а)</a:t>
            </a:r>
            <a:r>
              <a:rPr lang="ru-RU" sz="6000" dirty="0" smtClean="0">
                <a:solidFill>
                  <a:srgbClr val="7030A0"/>
                </a:solidFill>
                <a:latin typeface="Arial Black" pitchFamily="34" charset="0"/>
                <a:ea typeface="Times New Roman"/>
                <a:cs typeface="Times New Roman" panose="02020603050405020304" pitchFamily="18" charset="0"/>
              </a:rPr>
              <a:t> </a:t>
            </a:r>
            <a:r>
              <a:rPr lang="ru-RU" sz="6000" dirty="0" smtClean="0">
                <a:latin typeface="Arial Black" pitchFamily="34" charset="0"/>
                <a:ea typeface="Times New Roman"/>
                <a:cs typeface="Times New Roman" panose="02020603050405020304" pitchFamily="18" charset="0"/>
              </a:rPr>
              <a:t>об обеспечении доступа в здания образовательной организации, в том числе в общежитие, интернат, приспособленных для использования инвалидами и 	лицами с ограниченными возможностями здоровья;</a:t>
            </a:r>
          </a:p>
          <a:p>
            <a:pPr marL="0" lvl="0" indent="0" algn="just">
              <a:lnSpc>
                <a:spcPct val="120000"/>
              </a:lnSpc>
              <a:spcBef>
                <a:spcPts val="0"/>
              </a:spcBef>
              <a:buNone/>
            </a:pPr>
            <a:r>
              <a:rPr lang="ru-RU" sz="6000" dirty="0">
                <a:solidFill>
                  <a:srgbClr val="7030A0"/>
                </a:solidFill>
                <a:latin typeface="Arial Black" pitchFamily="34" charset="0"/>
                <a:ea typeface="Times New Roman"/>
                <a:cs typeface="Times New Roman" panose="02020603050405020304" pitchFamily="18" charset="0"/>
              </a:rPr>
              <a:t>	</a:t>
            </a:r>
            <a:r>
              <a:rPr lang="ru-RU" sz="6000" dirty="0" smtClean="0">
                <a:solidFill>
                  <a:srgbClr val="7030A0"/>
                </a:solidFill>
                <a:latin typeface="Arial Black" pitchFamily="34" charset="0"/>
                <a:ea typeface="Times New Roman"/>
                <a:cs typeface="Times New Roman" panose="02020603050405020304" pitchFamily="18" charset="0"/>
              </a:rPr>
              <a:t>	</a:t>
            </a:r>
            <a:r>
              <a:rPr lang="ru-RU" sz="6000" b="1" dirty="0" smtClean="0">
                <a:solidFill>
                  <a:srgbClr val="FF0000"/>
                </a:solidFill>
                <a:latin typeface="Arial Black" pitchFamily="34" charset="0"/>
                <a:ea typeface="Times New Roman"/>
                <a:cs typeface="Times New Roman" panose="02020603050405020304" pitchFamily="18" charset="0"/>
              </a:rPr>
              <a:t>б)</a:t>
            </a:r>
            <a:r>
              <a:rPr lang="ru-RU" sz="6000" dirty="0" smtClean="0">
                <a:solidFill>
                  <a:srgbClr val="7030A0"/>
                </a:solidFill>
                <a:latin typeface="Arial Black" pitchFamily="34" charset="0"/>
                <a:ea typeface="Times New Roman"/>
                <a:cs typeface="Times New Roman" panose="02020603050405020304" pitchFamily="18" charset="0"/>
              </a:rPr>
              <a:t> </a:t>
            </a:r>
            <a:r>
              <a:rPr lang="ru-RU" sz="6000" dirty="0" smtClean="0">
                <a:latin typeface="Arial Black" pitchFamily="34" charset="0"/>
                <a:ea typeface="Times New Roman"/>
                <a:cs typeface="Times New Roman" panose="02020603050405020304" pitchFamily="18" charset="0"/>
              </a:rPr>
              <a:t>о наличии </a:t>
            </a:r>
            <a:r>
              <a:rPr lang="ru-RU" sz="6000" dirty="0">
                <a:latin typeface="Arial Black" pitchFamily="34" charset="0"/>
                <a:ea typeface="Times New Roman"/>
                <a:cs typeface="Times New Roman" panose="02020603050405020304" pitchFamily="18" charset="0"/>
              </a:rPr>
              <a:t>специальных технических средств обучения коллективного и индивидуального </a:t>
            </a:r>
            <a:r>
              <a:rPr lang="ru-RU" sz="6000" dirty="0" smtClean="0">
                <a:latin typeface="Arial Black" pitchFamily="34" charset="0"/>
                <a:ea typeface="Times New Roman"/>
                <a:cs typeface="Times New Roman" panose="02020603050405020304" pitchFamily="18" charset="0"/>
              </a:rPr>
              <a:t>пользования</a:t>
            </a:r>
            <a:r>
              <a:rPr lang="ru-RU" sz="6000" dirty="0">
                <a:latin typeface="Arial Black" pitchFamily="34" charset="0"/>
                <a:ea typeface="Times New Roman"/>
                <a:cs typeface="Times New Roman" panose="02020603050405020304" pitchFamily="18" charset="0"/>
              </a:rPr>
              <a:t> </a:t>
            </a:r>
            <a:r>
              <a:rPr lang="ru-RU" sz="6000" dirty="0" smtClean="0">
                <a:latin typeface="Arial Black" pitchFamily="34" charset="0"/>
                <a:ea typeface="Times New Roman"/>
                <a:cs typeface="Times New Roman" panose="02020603050405020304" pitchFamily="18" charset="0"/>
              </a:rPr>
              <a:t>для инвалидов </a:t>
            </a:r>
            <a:r>
              <a:rPr lang="ru-RU" sz="6000" dirty="0">
                <a:latin typeface="Arial Black" pitchFamily="34" charset="0"/>
                <a:ea typeface="Times New Roman"/>
                <a:cs typeface="Times New Roman" panose="02020603050405020304" pitchFamily="18" charset="0"/>
              </a:rPr>
              <a:t>и лиц с ограниченными </a:t>
            </a:r>
            <a:r>
              <a:rPr lang="ru-RU" sz="6000" dirty="0" smtClean="0">
                <a:latin typeface="Arial Black" pitchFamily="34" charset="0"/>
                <a:ea typeface="Times New Roman"/>
                <a:cs typeface="Times New Roman" panose="02020603050405020304" pitchFamily="18" charset="0"/>
              </a:rPr>
              <a:t>	возможностями здоровья</a:t>
            </a:r>
            <a:r>
              <a:rPr lang="ru-RU" sz="6000" dirty="0">
                <a:latin typeface="Arial Black" pitchFamily="34" charset="0"/>
                <a:ea typeface="Times New Roman"/>
                <a:cs typeface="Times New Roman" panose="02020603050405020304" pitchFamily="18" charset="0"/>
              </a:rPr>
              <a:t>.</a:t>
            </a:r>
          </a:p>
          <a:p>
            <a:pPr marL="0" lvl="0" indent="0" algn="just">
              <a:lnSpc>
                <a:spcPct val="120000"/>
              </a:lnSpc>
              <a:spcBef>
                <a:spcPts val="0"/>
              </a:spcBef>
              <a:buNone/>
            </a:pPr>
            <a:r>
              <a:rPr lang="ru-RU" sz="6000" dirty="0" smtClean="0">
                <a:solidFill>
                  <a:srgbClr val="7030A0"/>
                </a:solidFill>
                <a:latin typeface="Arial Black" pitchFamily="34" charset="0"/>
                <a:ea typeface="Times New Roman"/>
                <a:cs typeface="Times New Roman" panose="02020603050405020304" pitchFamily="18" charset="0"/>
              </a:rPr>
              <a:t>	</a:t>
            </a:r>
            <a:endParaRPr lang="ru-RU" sz="6000" dirty="0">
              <a:latin typeface="Arial Black" pitchFamily="34" charset="0"/>
              <a:ea typeface="Times New Roman"/>
              <a:cs typeface="Times New Roman" panose="02020603050405020304" pitchFamily="18" charset="0"/>
            </a:endParaRPr>
          </a:p>
          <a:p>
            <a:pPr marL="0" indent="0" algn="just">
              <a:lnSpc>
                <a:spcPct val="120000"/>
              </a:lnSpc>
              <a:spcBef>
                <a:spcPts val="0"/>
              </a:spcBef>
            </a:pPr>
            <a:endParaRPr lang="ru-RU" sz="6000" dirty="0">
              <a:latin typeface="Arial Black" pitchFamily="34" charset="0"/>
              <a:ea typeface="Calibri"/>
              <a:cs typeface="Times New Roman" panose="02020603050405020304" pitchFamily="18" charset="0"/>
            </a:endParaRPr>
          </a:p>
          <a:p>
            <a:pPr marL="0" lvl="0" indent="0" eaLnBrk="0" fontAlgn="base" hangingPunct="0">
              <a:spcAft>
                <a:spcPct val="0"/>
              </a:spcAft>
              <a:buNone/>
            </a:pPr>
            <a:endParaRPr lang="ru-RU" altLang="ru-RU" sz="6000" b="1" kern="0" dirty="0" smtClean="0">
              <a:solidFill>
                <a:srgbClr val="0000FF"/>
              </a:solidFill>
              <a:latin typeface="Arial Black" pitchFamily="34" charset="0"/>
              <a:cs typeface="Times New Roman" pitchFamily="18" charset="0"/>
            </a:endParaRPr>
          </a:p>
          <a:p>
            <a:pPr marL="82550" lvl="0" indent="0" eaLnBrk="0" fontAlgn="base" hangingPunct="0">
              <a:spcAft>
                <a:spcPct val="0"/>
              </a:spcAft>
              <a:buNone/>
            </a:pPr>
            <a:r>
              <a:rPr lang="ru-RU" altLang="ru-RU" sz="6000" b="1" kern="0" dirty="0" smtClean="0">
                <a:solidFill>
                  <a:srgbClr val="FF0000"/>
                </a:solidFill>
                <a:latin typeface="Arial Black" pitchFamily="34" charset="0"/>
                <a:cs typeface="Times New Roman" pitchFamily="18" charset="0"/>
              </a:rPr>
              <a:t>	</a:t>
            </a:r>
            <a:endParaRPr lang="ru-RU" altLang="ru-RU" sz="6000" b="1" kern="0" dirty="0">
              <a:solidFill>
                <a:srgbClr val="0070C0"/>
              </a:solidFill>
              <a:latin typeface="Arial Black" pitchFamily="34" charset="0"/>
            </a:endParaRPr>
          </a:p>
        </p:txBody>
      </p:sp>
      <p:sp>
        <p:nvSpPr>
          <p:cNvPr id="4" name="Прямоугольник 3"/>
          <p:cNvSpPr/>
          <p:nvPr/>
        </p:nvSpPr>
        <p:spPr>
          <a:xfrm flipV="1">
            <a:off x="839416" y="116632"/>
            <a:ext cx="11017224" cy="646331"/>
          </a:xfrm>
          <a:prstGeom prst="rect">
            <a:avLst/>
          </a:prstGeom>
        </p:spPr>
        <p:txBody>
          <a:bodyPr wrap="square">
            <a:spAutoFit/>
          </a:bodyPr>
          <a:lstStyle/>
          <a:p>
            <a:pPr algn="just">
              <a:tabLst>
                <a:tab pos="620395" algn="l"/>
                <a:tab pos="1391285" algn="l"/>
                <a:tab pos="2629535" algn="l"/>
                <a:tab pos="3773170" algn="l"/>
                <a:tab pos="4048760" algn="l"/>
                <a:tab pos="4690745" algn="l"/>
                <a:tab pos="5788660" algn="l"/>
              </a:tabLst>
            </a:pPr>
            <a:endParaRPr lang="ru-RU" dirty="0">
              <a:solidFill>
                <a:prstClr val="black"/>
              </a:solidFill>
              <a:latin typeface="Times New Roman"/>
              <a:ea typeface="Times New Roman"/>
            </a:endParaRPr>
          </a:p>
          <a:p>
            <a:pPr algn="just">
              <a:tabLst>
                <a:tab pos="620395" algn="l"/>
                <a:tab pos="1391285" algn="l"/>
                <a:tab pos="2629535" algn="l"/>
                <a:tab pos="3773170" algn="l"/>
                <a:tab pos="4048760" algn="l"/>
                <a:tab pos="4690745" algn="l"/>
                <a:tab pos="5788660" algn="l"/>
              </a:tabLst>
            </a:pPr>
            <a:r>
              <a:rPr lang="ru-RU" dirty="0" smtClean="0">
                <a:solidFill>
                  <a:prstClr val="black"/>
                </a:solidFill>
                <a:latin typeface="Times New Roman"/>
                <a:ea typeface="Times New Roman"/>
              </a:rPr>
              <a:t>	</a:t>
            </a:r>
            <a:endParaRPr lang="ru-RU" dirty="0">
              <a:solidFill>
                <a:prstClr val="black"/>
              </a:solidFill>
              <a:latin typeface="Times New Roman"/>
              <a:ea typeface="Times New Roman"/>
            </a:endParaRPr>
          </a:p>
        </p:txBody>
      </p:sp>
      <p:sp>
        <p:nvSpPr>
          <p:cNvPr id="6" name="Прямоугольник 5"/>
          <p:cNvSpPr/>
          <p:nvPr/>
        </p:nvSpPr>
        <p:spPr>
          <a:xfrm>
            <a:off x="983432" y="188640"/>
            <a:ext cx="11089232" cy="1200329"/>
          </a:xfrm>
          <a:prstGeom prst="rect">
            <a:avLst/>
          </a:prstGeom>
        </p:spPr>
        <p:txBody>
          <a:bodyPr wrap="square">
            <a:spAutoFit/>
          </a:bodyPr>
          <a:lstStyle/>
          <a:p>
            <a:pPr algn="ctr"/>
            <a:r>
              <a:rPr lang="ru-RU" sz="2400" b="1" dirty="0" smtClean="0">
                <a:solidFill>
                  <a:srgbClr val="C00000"/>
                </a:solidFill>
                <a:latin typeface="Arial Black" pitchFamily="34" charset="0"/>
                <a:ea typeface="Times New Roman"/>
                <a:cs typeface="Times New Roman" panose="02020603050405020304" pitchFamily="18" charset="0"/>
              </a:rPr>
              <a:t>Подраздел «Материально-техническое обеспечение </a:t>
            </a:r>
          </a:p>
          <a:p>
            <a:pPr algn="ctr"/>
            <a:r>
              <a:rPr lang="ru-RU" sz="2400" b="1" dirty="0" smtClean="0">
                <a:solidFill>
                  <a:srgbClr val="C00000"/>
                </a:solidFill>
                <a:latin typeface="Arial Black" pitchFamily="34" charset="0"/>
                <a:ea typeface="Times New Roman"/>
                <a:cs typeface="Times New Roman" panose="02020603050405020304" pitchFamily="18" charset="0"/>
              </a:rPr>
              <a:t>и оснащенность   образовательного процесса. Доступная среда» должен содержать информацию:</a:t>
            </a:r>
          </a:p>
        </p:txBody>
      </p:sp>
      <p:sp>
        <p:nvSpPr>
          <p:cNvPr id="7" name="Прямоугольник 6"/>
          <p:cNvSpPr/>
          <p:nvPr/>
        </p:nvSpPr>
        <p:spPr>
          <a:xfrm>
            <a:off x="-384720" y="-12340752"/>
            <a:ext cx="11881320" cy="9730869"/>
          </a:xfrm>
          <a:prstGeom prst="rect">
            <a:avLst/>
          </a:prstGeom>
        </p:spPr>
        <p:txBody>
          <a:bodyPr wrap="square">
            <a:spAutoFit/>
          </a:bodyPr>
          <a:lstStyle/>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а) о реализуемых образовательных программах, в том числе о реализуемых адаптированных образовательных программах, с указанием в отношении каждой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форм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нормативного срока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срока действия государственной аккредитации образовательной программы (при наличии государственной аккредитации), общественной, профессионально-общественной аккредитации образовательной программы (при наличии общественной, профессионально-общественной аккредитации);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языка(х), на котором(</a:t>
            </a:r>
            <a:r>
              <a:rPr lang="ru-RU" sz="900" dirty="0" err="1">
                <a:solidFill>
                  <a:prstClr val="black"/>
                </a:solidFill>
                <a:latin typeface="Times New Roman" panose="02020603050405020304" pitchFamily="18" charset="0"/>
                <a:ea typeface="Times New Roman"/>
                <a:cs typeface="Times New Roman" panose="02020603050405020304" pitchFamily="18" charset="0"/>
              </a:rPr>
              <a:t>ых</a:t>
            </a:r>
            <a:r>
              <a:rPr lang="ru-RU" sz="900" dirty="0">
                <a:solidFill>
                  <a:prstClr val="black"/>
                </a:solidFill>
                <a:latin typeface="Times New Roman" panose="02020603050405020304" pitchFamily="18" charset="0"/>
                <a:ea typeface="Times New Roman"/>
                <a:cs typeface="Times New Roman" panose="02020603050405020304" pitchFamily="18" charset="0"/>
              </a:rPr>
              <a:t>) осуществляется образование (обучение);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учебных предметов, курсов, дисциплин (модулей), предусмотренных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практики, предусмотренной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использовании при реализации образовательной программы электронного обучения и дистанционных образовательных технологий;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б) об описании образовательной программы с приложением образовательной программы в форме электронного документа или в виде активных ссылок, непосредственный переход по которым позволяет получить доступ к страницам Сайта, содержащим информацию, указанную в подпункте "б" подпункта 3.4 пункта 3 настоящих Требований,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учебном плане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аннотации к рабочим программам дисциплин (по каждому учебному предмету, курсу, дисциплине (модулю), практики, в составе образовательной программы) с приложением рабочих программ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календарном учебном графике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методических и иных документах, разработанных образовательной организацией для обеспечения образовательного процесса,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в) о численности обучающихся,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общей численности обучающихся;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федерального бюджета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бюджетов субъектов Российской Федерации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местных бюджетов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по договорам об образовании, заключаемых при приеме на обучение за счет средств физического и (или) юридического лица (далее - договор об оказании платных образовательных услуг)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общеобразовательные программы, дополнительно указывают наименование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профессиональные образовательные программы, дополнительно, для каждой образовательной программы указывают информацию:</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уровне образования;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коде и наименовании профессии, специальности, направления подготовки;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направлениях и результатах научной (научно-исследовательской) деятельности и научно-исследовательской базе для ее осуществления (для образовательных организаций высшего образования и образовательных организаций дополнительного профессионального образования) (при осуществлении научной (научно-исследовательской) деятельности);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приема по каждой профессии, по каждой специальности среднего профессионального образования, по каждому направлению подготовки или специальности высшего образования с различными условиями приема: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федерального бюджета;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бюджетов субъектов Российской Федерации;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местных бюджетов;</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по договорам об оказании платных образовательных услуг;</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средней сумме набранных баллов по всем вступительным испытаниям (при наличии вступительных испытаний);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перевода;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восстановления и отчисления;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г) о лицензии на осуществление образовательной деятельности (выписке из реестра лицензий на осуществление образовательной деятельности).</a:t>
            </a:r>
          </a:p>
        </p:txBody>
      </p:sp>
      <p:sp>
        <p:nvSpPr>
          <p:cNvPr id="9" name="Прямоугольник 8"/>
          <p:cNvSpPr/>
          <p:nvPr/>
        </p:nvSpPr>
        <p:spPr>
          <a:xfrm>
            <a:off x="1271464" y="837985"/>
            <a:ext cx="10081120" cy="307777"/>
          </a:xfrm>
          <a:prstGeom prst="rect">
            <a:avLst/>
          </a:prstGeom>
        </p:spPr>
        <p:txBody>
          <a:bodyPr wrap="square">
            <a:spAutoFit/>
          </a:bodyPr>
          <a:lstStyle/>
          <a:p>
            <a:pPr algn="just">
              <a:spcAft>
                <a:spcPts val="900"/>
              </a:spcAft>
            </a:pPr>
            <a:r>
              <a:rPr lang="ru-RU" sz="1400" dirty="0" smtClean="0">
                <a:solidFill>
                  <a:prstClr val="black"/>
                </a:solidFill>
                <a:latin typeface="Times New Roman" panose="02020603050405020304" pitchFamily="18" charset="0"/>
                <a:ea typeface="Times New Roman"/>
                <a:cs typeface="Times New Roman" panose="02020603050405020304" pitchFamily="18" charset="0"/>
              </a:rPr>
              <a:t>	</a:t>
            </a:r>
            <a:endParaRPr lang="ru-RU" sz="1400" dirty="0">
              <a:solidFill>
                <a:prstClr val="black"/>
              </a:solidFill>
              <a:latin typeface="Times New Roman" panose="02020603050405020304" pitchFamily="18" charset="0"/>
              <a:ea typeface="Calibri"/>
              <a:cs typeface="Times New Roman" panose="02020603050405020304" pitchFamily="18"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29277266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6" y="116633"/>
            <a:ext cx="10225136" cy="504056"/>
          </a:xfrm>
        </p:spPr>
        <p:txBody>
          <a:bodyPr>
            <a:normAutofit fontScale="90000"/>
          </a:bodyPr>
          <a:lstStyle/>
          <a:p>
            <a:pPr lvl="0">
              <a:spcBef>
                <a:spcPts val="0"/>
              </a:spcBef>
              <a:defRPr/>
            </a:pP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a:solidFill>
                  <a:srgbClr val="0000FF"/>
                </a:solidFill>
                <a:latin typeface="Times New Roman" pitchFamily="18" charset="0"/>
                <a:ea typeface="+mn-ea"/>
                <a:cs typeface="+mn-cs"/>
              </a:rPr>
              <a:t/>
            </a:r>
            <a:br>
              <a:rPr lang="ru-RU" altLang="ru-RU" sz="2400" b="1" u="sng" kern="0" dirty="0">
                <a:solidFill>
                  <a:srgbClr val="0000FF"/>
                </a:solidFill>
                <a:latin typeface="Times New Roman" pitchFamily="18" charset="0"/>
                <a:ea typeface="+mn-ea"/>
                <a:cs typeface="+mn-cs"/>
              </a:rPr>
            </a:br>
            <a:endParaRPr lang="ru-RU" sz="22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65600" y="1090134"/>
            <a:ext cx="10634167" cy="5363203"/>
          </a:xfrm>
        </p:spPr>
        <p:txBody>
          <a:bodyPr>
            <a:normAutofit lnSpcReduction="10000"/>
          </a:bodyPr>
          <a:lstStyle/>
          <a:p>
            <a:pPr indent="0" algn="just">
              <a:spcBef>
                <a:spcPts val="1100"/>
              </a:spcBef>
              <a:buNone/>
            </a:pPr>
            <a:r>
              <a:rPr lang="ru-RU" sz="2000" b="1" dirty="0" smtClean="0">
                <a:solidFill>
                  <a:srgbClr val="FF0000"/>
                </a:solidFill>
                <a:latin typeface="Times New Roman" panose="02020603050405020304" pitchFamily="18" charset="0"/>
                <a:ea typeface="Times New Roman"/>
                <a:cs typeface="Times New Roman" panose="02020603050405020304" pitchFamily="18" charset="0"/>
              </a:rPr>
              <a:t>	</a:t>
            </a:r>
            <a:r>
              <a:rPr lang="ru-RU" sz="2000" b="1" dirty="0" smtClean="0">
                <a:solidFill>
                  <a:srgbClr val="FF0000"/>
                </a:solidFill>
                <a:latin typeface="Arial Black" pitchFamily="34" charset="0"/>
                <a:ea typeface="Times New Roman"/>
                <a:cs typeface="Times New Roman" panose="02020603050405020304" pitchFamily="18" charset="0"/>
              </a:rPr>
              <a:t>а)</a:t>
            </a:r>
            <a:r>
              <a:rPr lang="ru-RU" sz="2000" dirty="0" smtClean="0">
                <a:latin typeface="Arial Black" pitchFamily="34" charset="0"/>
                <a:ea typeface="Times New Roman"/>
                <a:cs typeface="Times New Roman" panose="02020603050405020304" pitchFamily="18" charset="0"/>
              </a:rPr>
              <a:t> о </a:t>
            </a:r>
            <a:r>
              <a:rPr lang="ru-RU" sz="2000" dirty="0">
                <a:latin typeface="Arial Black" pitchFamily="34" charset="0"/>
                <a:ea typeface="Times New Roman"/>
                <a:cs typeface="Times New Roman" panose="02020603050405020304" pitchFamily="18" charset="0"/>
              </a:rPr>
              <a:t>порядке оказания платных образовательных услуг, в том числе образец </a:t>
            </a:r>
            <a:r>
              <a:rPr lang="ru-RU" sz="2000" dirty="0">
                <a:solidFill>
                  <a:srgbClr val="00B050"/>
                </a:solidFill>
                <a:latin typeface="Arial Black" pitchFamily="34" charset="0"/>
                <a:ea typeface="Times New Roman"/>
                <a:cs typeface="Times New Roman" panose="02020603050405020304" pitchFamily="18" charset="0"/>
              </a:rPr>
              <a:t>договора об оказании платных образовательных услуг;</a:t>
            </a:r>
          </a:p>
          <a:p>
            <a:pPr indent="0" algn="just">
              <a:spcBef>
                <a:spcPts val="1100"/>
              </a:spcBef>
              <a:buNone/>
            </a:pPr>
            <a:r>
              <a:rPr lang="ru-RU" sz="2000" b="1" dirty="0" smtClean="0">
                <a:solidFill>
                  <a:srgbClr val="FF0000"/>
                </a:solidFill>
                <a:latin typeface="Arial Black" pitchFamily="34" charset="0"/>
                <a:ea typeface="Times New Roman"/>
                <a:cs typeface="Times New Roman" panose="02020603050405020304" pitchFamily="18" charset="0"/>
              </a:rPr>
              <a:t>	б)</a:t>
            </a:r>
            <a:r>
              <a:rPr lang="ru-RU" sz="2000" dirty="0" smtClean="0">
                <a:latin typeface="Arial Black" pitchFamily="34" charset="0"/>
                <a:ea typeface="Times New Roman"/>
                <a:cs typeface="Times New Roman" panose="02020603050405020304" pitchFamily="18" charset="0"/>
              </a:rPr>
              <a:t> </a:t>
            </a:r>
            <a:r>
              <a:rPr lang="ru-RU" sz="2000" dirty="0" smtClean="0">
                <a:solidFill>
                  <a:srgbClr val="00B050"/>
                </a:solidFill>
                <a:latin typeface="Arial Black" pitchFamily="34" charset="0"/>
                <a:ea typeface="Times New Roman"/>
                <a:cs typeface="Times New Roman" panose="02020603050405020304" pitchFamily="18" charset="0"/>
              </a:rPr>
              <a:t>об </a:t>
            </a:r>
            <a:r>
              <a:rPr lang="ru-RU" sz="2000" dirty="0">
                <a:solidFill>
                  <a:srgbClr val="00B050"/>
                </a:solidFill>
                <a:latin typeface="Arial Black" pitchFamily="34" charset="0"/>
                <a:ea typeface="Times New Roman"/>
                <a:cs typeface="Times New Roman" panose="02020603050405020304" pitchFamily="18" charset="0"/>
              </a:rPr>
              <a:t>утверждении стоимости обучения по каждой образовательной программе;</a:t>
            </a:r>
          </a:p>
          <a:p>
            <a:pPr indent="0" algn="just">
              <a:spcBef>
                <a:spcPts val="1100"/>
              </a:spcBef>
              <a:buNone/>
            </a:pPr>
            <a:r>
              <a:rPr lang="ru-RU" sz="2000" b="1" dirty="0" smtClean="0">
                <a:solidFill>
                  <a:srgbClr val="FF0000"/>
                </a:solidFill>
                <a:latin typeface="Arial Black" pitchFamily="34" charset="0"/>
                <a:ea typeface="Times New Roman"/>
                <a:cs typeface="Times New Roman" panose="02020603050405020304" pitchFamily="18" charset="0"/>
              </a:rPr>
              <a:t>	в) </a:t>
            </a:r>
            <a:r>
              <a:rPr lang="ru-RU" sz="2000" dirty="0" smtClean="0">
                <a:latin typeface="Arial Black" pitchFamily="34" charset="0"/>
                <a:ea typeface="Times New Roman"/>
                <a:cs typeface="Times New Roman" panose="02020603050405020304" pitchFamily="18" charset="0"/>
              </a:rPr>
              <a:t>об </a:t>
            </a:r>
            <a:r>
              <a:rPr lang="ru-RU" sz="2000" dirty="0">
                <a:latin typeface="Arial Black" pitchFamily="34" charset="0"/>
                <a:ea typeface="Times New Roman"/>
                <a:cs typeface="Times New Roman" panose="02020603050405020304" pitchFamily="18" charset="0"/>
              </a:rPr>
              <a:t>установлении размера платы, взимаемой с родителей (законных представителей) за </a:t>
            </a:r>
            <a:r>
              <a:rPr lang="ru-RU" sz="2000" dirty="0" smtClean="0">
                <a:latin typeface="Arial Black" pitchFamily="34" charset="0"/>
                <a:ea typeface="Times New Roman"/>
                <a:cs typeface="Times New Roman" panose="02020603050405020304" pitchFamily="18" charset="0"/>
              </a:rPr>
              <a:t>присмотр и уход за </a:t>
            </a:r>
            <a:r>
              <a:rPr lang="ru-RU" sz="2000" dirty="0">
                <a:latin typeface="Arial Black" pitchFamily="34" charset="0"/>
                <a:ea typeface="Times New Roman"/>
                <a:cs typeface="Times New Roman" panose="02020603050405020304" pitchFamily="18" charset="0"/>
              </a:rPr>
              <a:t>детьми, осваивающими образовательные программы дошкольного </a:t>
            </a:r>
            <a:r>
              <a:rPr lang="ru-RU" sz="2000" dirty="0" smtClean="0">
                <a:latin typeface="Arial Black" pitchFamily="34" charset="0"/>
                <a:ea typeface="Times New Roman"/>
                <a:cs typeface="Times New Roman" panose="02020603050405020304" pitchFamily="18" charset="0"/>
              </a:rPr>
              <a:t>образования в организациях, осуществляющих </a:t>
            </a:r>
            <a:r>
              <a:rPr lang="ru-RU" sz="2000" dirty="0">
                <a:latin typeface="Arial Black" pitchFamily="34" charset="0"/>
                <a:ea typeface="Times New Roman"/>
                <a:cs typeface="Times New Roman" panose="02020603050405020304" pitchFamily="18" charset="0"/>
              </a:rPr>
              <a:t>образовательную деятельность, за содержание </a:t>
            </a:r>
            <a:r>
              <a:rPr lang="ru-RU" sz="2000" dirty="0" smtClean="0">
                <a:latin typeface="Arial Black" pitchFamily="34" charset="0"/>
                <a:ea typeface="Times New Roman"/>
                <a:cs typeface="Times New Roman" panose="02020603050405020304" pitchFamily="18" charset="0"/>
              </a:rPr>
              <a:t>детей в </a:t>
            </a:r>
            <a:r>
              <a:rPr lang="ru-RU" sz="2000" dirty="0">
                <a:latin typeface="Arial Black" pitchFamily="34" charset="0"/>
                <a:ea typeface="Times New Roman"/>
                <a:cs typeface="Times New Roman" panose="02020603050405020304" pitchFamily="18" charset="0"/>
              </a:rPr>
              <a:t>образовательной организации, реализующей образовательные программы начального общего, основного общего или среднего общего образования, если в такой образовательной организации созданы условия для проживания обучающихся в интернате, либо за осуществление присмотра и ухода за детьми в группах продленного дня в образовательной организации, реализующей образовательные программы начального общего, основного общего или среднего общего образования.</a:t>
            </a:r>
          </a:p>
          <a:p>
            <a:pPr marL="82550" lvl="0" indent="0" eaLnBrk="0" fontAlgn="base" hangingPunct="0">
              <a:spcAft>
                <a:spcPct val="0"/>
              </a:spcAft>
              <a:buNone/>
            </a:pPr>
            <a:endParaRPr lang="ru-RU" altLang="ru-RU" sz="2000" b="1" kern="0" dirty="0">
              <a:solidFill>
                <a:srgbClr val="0070C0"/>
              </a:solidFill>
              <a:latin typeface="Arial"/>
            </a:endParaRPr>
          </a:p>
        </p:txBody>
      </p:sp>
      <p:sp>
        <p:nvSpPr>
          <p:cNvPr id="4" name="Прямоугольник 3"/>
          <p:cNvSpPr/>
          <p:nvPr/>
        </p:nvSpPr>
        <p:spPr>
          <a:xfrm flipV="1">
            <a:off x="839416" y="116632"/>
            <a:ext cx="11017224" cy="646331"/>
          </a:xfrm>
          <a:prstGeom prst="rect">
            <a:avLst/>
          </a:prstGeom>
        </p:spPr>
        <p:txBody>
          <a:bodyPr wrap="square">
            <a:spAutoFit/>
          </a:bodyPr>
          <a:lstStyle/>
          <a:p>
            <a:pPr algn="just">
              <a:tabLst>
                <a:tab pos="620395" algn="l"/>
                <a:tab pos="1391285" algn="l"/>
                <a:tab pos="2629535" algn="l"/>
                <a:tab pos="3773170" algn="l"/>
                <a:tab pos="4048760" algn="l"/>
                <a:tab pos="4690745" algn="l"/>
                <a:tab pos="5788660" algn="l"/>
              </a:tabLst>
            </a:pPr>
            <a:endParaRPr lang="ru-RU" dirty="0">
              <a:solidFill>
                <a:prstClr val="black"/>
              </a:solidFill>
              <a:latin typeface="Times New Roman"/>
              <a:ea typeface="Times New Roman"/>
            </a:endParaRPr>
          </a:p>
          <a:p>
            <a:pPr algn="just">
              <a:tabLst>
                <a:tab pos="620395" algn="l"/>
                <a:tab pos="1391285" algn="l"/>
                <a:tab pos="2629535" algn="l"/>
                <a:tab pos="3773170" algn="l"/>
                <a:tab pos="4048760" algn="l"/>
                <a:tab pos="4690745" algn="l"/>
                <a:tab pos="5788660" algn="l"/>
              </a:tabLst>
            </a:pPr>
            <a:r>
              <a:rPr lang="ru-RU" dirty="0" smtClean="0">
                <a:solidFill>
                  <a:prstClr val="black"/>
                </a:solidFill>
                <a:latin typeface="Times New Roman"/>
                <a:ea typeface="Times New Roman"/>
              </a:rPr>
              <a:t>	</a:t>
            </a:r>
            <a:endParaRPr lang="ru-RU" dirty="0">
              <a:solidFill>
                <a:prstClr val="black"/>
              </a:solidFill>
              <a:latin typeface="Times New Roman"/>
              <a:ea typeface="Times New Roman"/>
            </a:endParaRPr>
          </a:p>
        </p:txBody>
      </p:sp>
      <p:sp>
        <p:nvSpPr>
          <p:cNvPr id="6" name="Прямоугольник 5"/>
          <p:cNvSpPr/>
          <p:nvPr/>
        </p:nvSpPr>
        <p:spPr>
          <a:xfrm>
            <a:off x="1415480" y="188640"/>
            <a:ext cx="10153128" cy="830997"/>
          </a:xfrm>
          <a:prstGeom prst="rect">
            <a:avLst/>
          </a:prstGeom>
        </p:spPr>
        <p:txBody>
          <a:bodyPr wrap="square">
            <a:spAutoFit/>
          </a:bodyPr>
          <a:lstStyle/>
          <a:p>
            <a:pPr algn="ctr"/>
            <a:r>
              <a:rPr lang="ru-RU" sz="2400" b="1" dirty="0" smtClean="0">
                <a:solidFill>
                  <a:srgbClr val="C00000"/>
                </a:solidFill>
                <a:latin typeface="Arial Black" pitchFamily="34" charset="0"/>
                <a:ea typeface="Times New Roman"/>
                <a:cs typeface="Times New Roman" panose="02020603050405020304" pitchFamily="18" charset="0"/>
              </a:rPr>
              <a:t>Подраздел «Платные образовательные услуги»</a:t>
            </a:r>
          </a:p>
          <a:p>
            <a:pPr algn="ctr"/>
            <a:r>
              <a:rPr lang="ru-RU" sz="2400" b="1" dirty="0" smtClean="0">
                <a:solidFill>
                  <a:srgbClr val="C00000"/>
                </a:solidFill>
                <a:latin typeface="Arial Black" pitchFamily="34" charset="0"/>
                <a:ea typeface="Times New Roman"/>
                <a:cs typeface="Times New Roman" panose="02020603050405020304" pitchFamily="18" charset="0"/>
              </a:rPr>
              <a:t> должен содержать следующие документы:</a:t>
            </a:r>
          </a:p>
        </p:txBody>
      </p:sp>
      <p:sp>
        <p:nvSpPr>
          <p:cNvPr id="7" name="Прямоугольник 6"/>
          <p:cNvSpPr/>
          <p:nvPr/>
        </p:nvSpPr>
        <p:spPr>
          <a:xfrm>
            <a:off x="-384720" y="-12340752"/>
            <a:ext cx="11881320" cy="9730869"/>
          </a:xfrm>
          <a:prstGeom prst="rect">
            <a:avLst/>
          </a:prstGeom>
        </p:spPr>
        <p:txBody>
          <a:bodyPr wrap="square">
            <a:spAutoFit/>
          </a:bodyPr>
          <a:lstStyle/>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а) о реализуемых образовательных программах, в том числе о реализуемых адаптированных образовательных программах, с указанием в отношении каждой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форм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нормативного срока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срока действия государственной аккредитации образовательной программы (при наличии государственной аккредитации), общественной, профессионально-общественной аккредитации образовательной программы (при наличии общественной, профессионально-общественной аккредитации);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языка(х), на котором(</a:t>
            </a:r>
            <a:r>
              <a:rPr lang="ru-RU" sz="900" dirty="0" err="1">
                <a:solidFill>
                  <a:prstClr val="black"/>
                </a:solidFill>
                <a:latin typeface="Times New Roman" panose="02020603050405020304" pitchFamily="18" charset="0"/>
                <a:ea typeface="Times New Roman"/>
                <a:cs typeface="Times New Roman" panose="02020603050405020304" pitchFamily="18" charset="0"/>
              </a:rPr>
              <a:t>ых</a:t>
            </a:r>
            <a:r>
              <a:rPr lang="ru-RU" sz="900" dirty="0">
                <a:solidFill>
                  <a:prstClr val="black"/>
                </a:solidFill>
                <a:latin typeface="Times New Roman" panose="02020603050405020304" pitchFamily="18" charset="0"/>
                <a:ea typeface="Times New Roman"/>
                <a:cs typeface="Times New Roman" panose="02020603050405020304" pitchFamily="18" charset="0"/>
              </a:rPr>
              <a:t>) осуществляется образование (обучение);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учебных предметов, курсов, дисциплин (модулей), предусмотренных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практики, предусмотренной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использовании при реализации образовательной программы электронного обучения и дистанционных образовательных технологий;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б) об описании образовательной программы с приложением образовательной программы в форме электронного документа или в виде активных ссылок, непосредственный переход по которым позволяет получить доступ к страницам Сайта, содержащим информацию, указанную в подпункте "б" подпункта 3.4 пункта 3 настоящих Требований,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учебном плане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аннотации к рабочим программам дисциплин (по каждому учебному предмету, курсу, дисциплине (модулю), практики, в составе образовательной программы) с приложением рабочих программ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календарном учебном графике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методических и иных документах, разработанных образовательной организацией для обеспечения образовательного процесса,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в) о численности обучающихся,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общей численности обучающихся;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федерального бюджета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бюджетов субъектов Российской Федерации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местных бюджетов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по договорам об образовании, заключаемых при приеме на обучение за счет средств физического и (или) юридического лица (далее - договор об оказании платных образовательных услуг)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общеобразовательные программы, дополнительно указывают наименование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профессиональные образовательные программы, дополнительно, для каждой образовательной программы указывают информацию:</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уровне образования;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коде и наименовании профессии, специальности, направления подготовки;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направлениях и результатах научной (научно-исследовательской) деятельности и научно-исследовательской базе для ее осуществления (для образовательных организаций высшего образования и образовательных организаций дополнительного профессионального образования) (при осуществлении научной (научно-исследовательской) деятельности);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приема по каждой профессии, по каждой специальности среднего профессионального образования, по каждому направлению подготовки или специальности высшего образования с различными условиями приема: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федерального бюджета;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бюджетов субъектов Российской Федерации;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местных бюджетов;</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по договорам об оказании платных образовательных услуг;</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средней сумме набранных баллов по всем вступительным испытаниям (при наличии вступительных испытаний);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перевода;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восстановления и отчисления;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г) о лицензии на осуществление образовательной деятельности (выписке из реестра лицензий на осуществление образовательной деятельности).</a:t>
            </a:r>
          </a:p>
        </p:txBody>
      </p:sp>
      <p:sp>
        <p:nvSpPr>
          <p:cNvPr id="9" name="Прямоугольник 8"/>
          <p:cNvSpPr/>
          <p:nvPr/>
        </p:nvSpPr>
        <p:spPr>
          <a:xfrm>
            <a:off x="1271464" y="837985"/>
            <a:ext cx="10081120" cy="307777"/>
          </a:xfrm>
          <a:prstGeom prst="rect">
            <a:avLst/>
          </a:prstGeom>
        </p:spPr>
        <p:txBody>
          <a:bodyPr wrap="square">
            <a:spAutoFit/>
          </a:bodyPr>
          <a:lstStyle/>
          <a:p>
            <a:pPr algn="just">
              <a:spcAft>
                <a:spcPts val="900"/>
              </a:spcAft>
            </a:pPr>
            <a:r>
              <a:rPr lang="ru-RU" sz="1400" dirty="0" smtClean="0">
                <a:solidFill>
                  <a:prstClr val="black"/>
                </a:solidFill>
                <a:latin typeface="Times New Roman" panose="02020603050405020304" pitchFamily="18" charset="0"/>
                <a:ea typeface="Times New Roman"/>
                <a:cs typeface="Times New Roman" panose="02020603050405020304" pitchFamily="18" charset="0"/>
              </a:rPr>
              <a:t>	</a:t>
            </a:r>
            <a:endParaRPr lang="ru-RU" sz="1400" dirty="0">
              <a:solidFill>
                <a:prstClr val="black"/>
              </a:solidFill>
              <a:latin typeface="Times New Roman" panose="02020603050405020304" pitchFamily="18" charset="0"/>
              <a:ea typeface="Calibri"/>
              <a:cs typeface="Times New Roman" panose="02020603050405020304" pitchFamily="18"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36122529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6" y="116633"/>
            <a:ext cx="10225136" cy="504056"/>
          </a:xfrm>
        </p:spPr>
        <p:txBody>
          <a:bodyPr>
            <a:normAutofit fontScale="90000"/>
          </a:bodyPr>
          <a:lstStyle/>
          <a:p>
            <a:pPr lvl="0">
              <a:spcBef>
                <a:spcPts val="0"/>
              </a:spcBef>
              <a:defRPr/>
            </a:pP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a:solidFill>
                  <a:srgbClr val="0000FF"/>
                </a:solidFill>
                <a:latin typeface="Times New Roman" pitchFamily="18" charset="0"/>
                <a:ea typeface="+mn-ea"/>
                <a:cs typeface="+mn-cs"/>
              </a:rPr>
              <a:t/>
            </a:r>
            <a:br>
              <a:rPr lang="ru-RU" altLang="ru-RU" sz="2400" b="1" u="sng" kern="0" dirty="0">
                <a:solidFill>
                  <a:srgbClr val="0000FF"/>
                </a:solidFill>
                <a:latin typeface="Times New Roman" pitchFamily="18" charset="0"/>
                <a:ea typeface="+mn-ea"/>
                <a:cs typeface="+mn-cs"/>
              </a:rPr>
            </a:br>
            <a:endParaRPr lang="ru-RU" sz="22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34441" y="1268760"/>
            <a:ext cx="10634167" cy="5451591"/>
          </a:xfrm>
        </p:spPr>
        <p:txBody>
          <a:bodyPr>
            <a:normAutofit lnSpcReduction="10000"/>
          </a:bodyPr>
          <a:lstStyle/>
          <a:p>
            <a:pPr indent="0" algn="just">
              <a:spcBef>
                <a:spcPts val="0"/>
              </a:spcBef>
              <a:buNone/>
            </a:pPr>
            <a:r>
              <a:rPr lang="ru-RU" sz="2000" b="1" dirty="0" smtClean="0">
                <a:solidFill>
                  <a:srgbClr val="FF0000"/>
                </a:solidFill>
                <a:latin typeface="Times New Roman" panose="02020603050405020304" pitchFamily="18" charset="0"/>
                <a:ea typeface="Times New Roman"/>
                <a:cs typeface="Times New Roman" panose="02020603050405020304" pitchFamily="18" charset="0"/>
              </a:rPr>
              <a:t>	</a:t>
            </a:r>
            <a:r>
              <a:rPr lang="ru-RU" sz="2000" b="1" dirty="0" smtClean="0">
                <a:solidFill>
                  <a:srgbClr val="FF0000"/>
                </a:solidFill>
                <a:latin typeface="Arial Black" pitchFamily="34" charset="0"/>
                <a:ea typeface="Times New Roman"/>
                <a:cs typeface="Times New Roman" panose="02020603050405020304" pitchFamily="18" charset="0"/>
              </a:rPr>
              <a:t>а)</a:t>
            </a:r>
            <a:r>
              <a:rPr lang="ru-RU" sz="2000" dirty="0" smtClean="0">
                <a:latin typeface="Arial Black" pitchFamily="34" charset="0"/>
                <a:ea typeface="Times New Roman"/>
                <a:cs typeface="Times New Roman" panose="02020603050405020304" pitchFamily="18" charset="0"/>
              </a:rPr>
              <a:t> об </a:t>
            </a:r>
            <a:r>
              <a:rPr lang="ru-RU" sz="2000" dirty="0">
                <a:latin typeface="Arial Black" pitchFamily="34" charset="0"/>
                <a:ea typeface="Times New Roman"/>
                <a:cs typeface="Times New Roman" panose="02020603050405020304" pitchFamily="18" charset="0"/>
              </a:rPr>
              <a:t>объеме образовательной деятельности, финансовое обеспечение которой осуществляется:</a:t>
            </a:r>
          </a:p>
          <a:p>
            <a:pPr indent="0" algn="just">
              <a:spcBef>
                <a:spcPts val="0"/>
              </a:spcBef>
              <a:buNone/>
            </a:pPr>
            <a:r>
              <a:rPr lang="ru-RU" sz="2000" dirty="0" smtClean="0">
                <a:latin typeface="Arial Black" pitchFamily="34" charset="0"/>
                <a:ea typeface="Times New Roman"/>
                <a:cs typeface="Times New Roman" panose="02020603050405020304" pitchFamily="18" charset="0"/>
              </a:rPr>
              <a:t>		- за </a:t>
            </a:r>
            <a:r>
              <a:rPr lang="ru-RU" sz="2000" dirty="0">
                <a:latin typeface="Arial Black" pitchFamily="34" charset="0"/>
                <a:ea typeface="Times New Roman"/>
                <a:cs typeface="Times New Roman" panose="02020603050405020304" pitchFamily="18" charset="0"/>
              </a:rPr>
              <a:t>счет бюджетных ассигнований федерального </a:t>
            </a:r>
            <a:r>
              <a:rPr lang="ru-RU" sz="2000" dirty="0" smtClean="0">
                <a:latin typeface="Arial Black" pitchFamily="34" charset="0"/>
                <a:ea typeface="Times New Roman"/>
                <a:cs typeface="Times New Roman" panose="02020603050405020304" pitchFamily="18" charset="0"/>
              </a:rPr>
              <a:t>бюджета,</a:t>
            </a:r>
            <a:endParaRPr lang="ru-RU" sz="2000" dirty="0">
              <a:latin typeface="Arial Black" pitchFamily="34" charset="0"/>
              <a:ea typeface="Times New Roman"/>
              <a:cs typeface="Times New Roman" panose="02020603050405020304" pitchFamily="18" charset="0"/>
            </a:endParaRPr>
          </a:p>
          <a:p>
            <a:pPr indent="0" algn="just">
              <a:spcBef>
                <a:spcPts val="0"/>
              </a:spcBef>
              <a:buNone/>
            </a:pPr>
            <a:r>
              <a:rPr lang="ru-RU" sz="2000" dirty="0" smtClean="0">
                <a:latin typeface="Arial Black" pitchFamily="34" charset="0"/>
                <a:ea typeface="Times New Roman"/>
                <a:cs typeface="Times New Roman" panose="02020603050405020304" pitchFamily="18" charset="0"/>
              </a:rPr>
              <a:t>		- </a:t>
            </a:r>
            <a:r>
              <a:rPr lang="ru-RU" sz="2000" dirty="0" smtClean="0">
                <a:solidFill>
                  <a:srgbClr val="00B050"/>
                </a:solidFill>
                <a:latin typeface="Arial Black" pitchFamily="34" charset="0"/>
                <a:ea typeface="Times New Roman"/>
                <a:cs typeface="Times New Roman" panose="02020603050405020304" pitchFamily="18" charset="0"/>
              </a:rPr>
              <a:t>за </a:t>
            </a:r>
            <a:r>
              <a:rPr lang="ru-RU" sz="2000" dirty="0">
                <a:solidFill>
                  <a:srgbClr val="00B050"/>
                </a:solidFill>
                <a:latin typeface="Arial Black" pitchFamily="34" charset="0"/>
                <a:ea typeface="Times New Roman"/>
                <a:cs typeface="Times New Roman" panose="02020603050405020304" pitchFamily="18" charset="0"/>
              </a:rPr>
              <a:t>счет бюджетов субъектов Российской </a:t>
            </a:r>
            <a:r>
              <a:rPr lang="ru-RU" sz="2000" dirty="0" smtClean="0">
                <a:solidFill>
                  <a:srgbClr val="00B050"/>
                </a:solidFill>
                <a:latin typeface="Arial Black" pitchFamily="34" charset="0"/>
                <a:ea typeface="Times New Roman"/>
                <a:cs typeface="Times New Roman" panose="02020603050405020304" pitchFamily="18" charset="0"/>
              </a:rPr>
              <a:t>Федерации,</a:t>
            </a:r>
            <a:endParaRPr lang="ru-RU" sz="2000" dirty="0">
              <a:solidFill>
                <a:srgbClr val="00B050"/>
              </a:solidFill>
              <a:latin typeface="Arial Black" pitchFamily="34" charset="0"/>
              <a:ea typeface="Times New Roman"/>
              <a:cs typeface="Times New Roman" panose="02020603050405020304" pitchFamily="18" charset="0"/>
            </a:endParaRPr>
          </a:p>
          <a:p>
            <a:pPr indent="0" algn="just">
              <a:spcBef>
                <a:spcPts val="0"/>
              </a:spcBef>
              <a:buNone/>
            </a:pPr>
            <a:r>
              <a:rPr lang="ru-RU" sz="2000" dirty="0" smtClean="0">
                <a:latin typeface="Arial Black" pitchFamily="34" charset="0"/>
                <a:ea typeface="Times New Roman"/>
                <a:cs typeface="Times New Roman" panose="02020603050405020304" pitchFamily="18" charset="0"/>
              </a:rPr>
              <a:t>		- за </a:t>
            </a:r>
            <a:r>
              <a:rPr lang="ru-RU" sz="2000" dirty="0">
                <a:latin typeface="Arial Black" pitchFamily="34" charset="0"/>
                <a:ea typeface="Times New Roman"/>
                <a:cs typeface="Times New Roman" panose="02020603050405020304" pitchFamily="18" charset="0"/>
              </a:rPr>
              <a:t>счет местных </a:t>
            </a:r>
            <a:r>
              <a:rPr lang="ru-RU" sz="2000" dirty="0" smtClean="0">
                <a:latin typeface="Arial Black" pitchFamily="34" charset="0"/>
                <a:ea typeface="Times New Roman"/>
                <a:cs typeface="Times New Roman" panose="02020603050405020304" pitchFamily="18" charset="0"/>
              </a:rPr>
              <a:t>бюджетов,</a:t>
            </a:r>
            <a:endParaRPr lang="ru-RU" sz="2000" dirty="0">
              <a:latin typeface="Arial Black" pitchFamily="34" charset="0"/>
              <a:ea typeface="Times New Roman"/>
              <a:cs typeface="Times New Roman" panose="02020603050405020304" pitchFamily="18" charset="0"/>
            </a:endParaRPr>
          </a:p>
          <a:p>
            <a:pPr indent="0" algn="just">
              <a:spcBef>
                <a:spcPts val="0"/>
              </a:spcBef>
              <a:buNone/>
            </a:pPr>
            <a:r>
              <a:rPr lang="ru-RU" sz="2000" dirty="0" smtClean="0">
                <a:latin typeface="Arial Black" pitchFamily="34" charset="0"/>
                <a:ea typeface="Times New Roman"/>
                <a:cs typeface="Times New Roman" panose="02020603050405020304" pitchFamily="18" charset="0"/>
              </a:rPr>
              <a:t>		- </a:t>
            </a:r>
            <a:r>
              <a:rPr lang="ru-RU" sz="2000" dirty="0" smtClean="0">
                <a:solidFill>
                  <a:srgbClr val="00B050"/>
                </a:solidFill>
                <a:latin typeface="Arial Black" pitchFamily="34" charset="0"/>
                <a:ea typeface="Times New Roman"/>
                <a:cs typeface="Times New Roman" panose="02020603050405020304" pitchFamily="18" charset="0"/>
              </a:rPr>
              <a:t>по </a:t>
            </a:r>
            <a:r>
              <a:rPr lang="ru-RU" sz="2000" dirty="0">
                <a:solidFill>
                  <a:srgbClr val="00B050"/>
                </a:solidFill>
                <a:latin typeface="Arial Black" pitchFamily="34" charset="0"/>
                <a:ea typeface="Times New Roman"/>
                <a:cs typeface="Times New Roman" panose="02020603050405020304" pitchFamily="18" charset="0"/>
              </a:rPr>
              <a:t>договорам об оказании платных образовательных </a:t>
            </a:r>
            <a:r>
              <a:rPr lang="ru-RU" sz="2000" dirty="0" smtClean="0">
                <a:solidFill>
                  <a:srgbClr val="00B050"/>
                </a:solidFill>
                <a:latin typeface="Arial Black" pitchFamily="34" charset="0"/>
                <a:ea typeface="Times New Roman"/>
                <a:cs typeface="Times New Roman" panose="02020603050405020304" pitchFamily="18" charset="0"/>
              </a:rPr>
              <a:t>услуг за счет средств физических (юридических лиц);</a:t>
            </a:r>
            <a:endParaRPr lang="ru-RU" sz="2000" dirty="0">
              <a:solidFill>
                <a:srgbClr val="00B050"/>
              </a:solidFill>
              <a:latin typeface="Arial Black" pitchFamily="34" charset="0"/>
              <a:ea typeface="Times New Roman"/>
              <a:cs typeface="Times New Roman" panose="02020603050405020304" pitchFamily="18" charset="0"/>
            </a:endParaRPr>
          </a:p>
          <a:p>
            <a:pPr indent="0" algn="just">
              <a:spcBef>
                <a:spcPts val="0"/>
              </a:spcBef>
              <a:buNone/>
            </a:pPr>
            <a:r>
              <a:rPr lang="ru-RU" sz="2000" b="1" dirty="0" smtClean="0">
                <a:solidFill>
                  <a:srgbClr val="FF0000"/>
                </a:solidFill>
                <a:latin typeface="Arial Black" pitchFamily="34" charset="0"/>
                <a:ea typeface="Times New Roman"/>
                <a:cs typeface="Times New Roman" panose="02020603050405020304" pitchFamily="18" charset="0"/>
              </a:rPr>
              <a:t>	б)</a:t>
            </a:r>
            <a:r>
              <a:rPr lang="ru-RU" sz="2000" dirty="0">
                <a:latin typeface="Arial Black" pitchFamily="34" charset="0"/>
                <a:ea typeface="Times New Roman"/>
                <a:cs typeface="Times New Roman" panose="02020603050405020304" pitchFamily="18" charset="0"/>
              </a:rPr>
              <a:t> </a:t>
            </a:r>
            <a:r>
              <a:rPr lang="ru-RU" sz="2000" dirty="0" smtClean="0">
                <a:latin typeface="Arial Black" pitchFamily="34" charset="0"/>
                <a:ea typeface="Times New Roman"/>
                <a:cs typeface="Times New Roman" panose="02020603050405020304" pitchFamily="18" charset="0"/>
              </a:rPr>
              <a:t>о </a:t>
            </a:r>
            <a:r>
              <a:rPr lang="ru-RU" sz="2000" dirty="0">
                <a:latin typeface="Arial Black" pitchFamily="34" charset="0"/>
                <a:ea typeface="Times New Roman"/>
                <a:cs typeface="Times New Roman" panose="02020603050405020304" pitchFamily="18" charset="0"/>
              </a:rPr>
              <a:t>поступлении финансовых и материальных средств по итогам финансового года;</a:t>
            </a:r>
          </a:p>
          <a:p>
            <a:pPr indent="0" algn="just">
              <a:spcBef>
                <a:spcPts val="0"/>
              </a:spcBef>
              <a:buNone/>
            </a:pPr>
            <a:r>
              <a:rPr lang="ru-RU" sz="2000" b="1" dirty="0" smtClean="0">
                <a:solidFill>
                  <a:srgbClr val="FF0000"/>
                </a:solidFill>
                <a:latin typeface="Arial Black" pitchFamily="34" charset="0"/>
                <a:ea typeface="Times New Roman"/>
                <a:cs typeface="Times New Roman" panose="02020603050405020304" pitchFamily="18" charset="0"/>
              </a:rPr>
              <a:t>	в)</a:t>
            </a:r>
            <a:r>
              <a:rPr lang="ru-RU" sz="2000" dirty="0" smtClean="0">
                <a:latin typeface="Arial Black" pitchFamily="34" charset="0"/>
                <a:ea typeface="Times New Roman"/>
                <a:cs typeface="Times New Roman" panose="02020603050405020304" pitchFamily="18" charset="0"/>
              </a:rPr>
              <a:t> о </a:t>
            </a:r>
            <a:r>
              <a:rPr lang="ru-RU" sz="2000" dirty="0">
                <a:latin typeface="Arial Black" pitchFamily="34" charset="0"/>
                <a:ea typeface="Times New Roman"/>
                <a:cs typeface="Times New Roman" panose="02020603050405020304" pitchFamily="18" charset="0"/>
              </a:rPr>
              <a:t>расходовании финансовых и материальных средств по итогам финансового </a:t>
            </a:r>
            <a:r>
              <a:rPr lang="ru-RU" sz="2000" dirty="0" smtClean="0">
                <a:latin typeface="Arial Black" pitchFamily="34" charset="0"/>
                <a:ea typeface="Times New Roman"/>
                <a:cs typeface="Times New Roman" panose="02020603050405020304" pitchFamily="18" charset="0"/>
              </a:rPr>
              <a:t>года.</a:t>
            </a:r>
            <a:endParaRPr lang="ru-RU" sz="2000" dirty="0">
              <a:latin typeface="Arial Black" pitchFamily="34" charset="0"/>
              <a:ea typeface="Times New Roman"/>
              <a:cs typeface="Times New Roman" panose="02020603050405020304" pitchFamily="18" charset="0"/>
            </a:endParaRPr>
          </a:p>
          <a:p>
            <a:pPr indent="0" algn="just">
              <a:spcBef>
                <a:spcPts val="0"/>
              </a:spcBef>
              <a:buNone/>
            </a:pPr>
            <a:r>
              <a:rPr lang="ru-RU" sz="2000" b="1" dirty="0" smtClean="0">
                <a:solidFill>
                  <a:srgbClr val="FF0000"/>
                </a:solidFill>
                <a:latin typeface="Arial Black" pitchFamily="34" charset="0"/>
                <a:ea typeface="Times New Roman"/>
                <a:cs typeface="Times New Roman" panose="02020603050405020304" pitchFamily="18" charset="0"/>
              </a:rPr>
              <a:t>	</a:t>
            </a:r>
          </a:p>
          <a:p>
            <a:pPr indent="0" algn="just">
              <a:spcBef>
                <a:spcPts val="0"/>
              </a:spcBef>
              <a:buNone/>
            </a:pPr>
            <a:r>
              <a:rPr lang="ru-RU" sz="2000" b="1" dirty="0">
                <a:solidFill>
                  <a:srgbClr val="FF0000"/>
                </a:solidFill>
                <a:latin typeface="Arial Black" pitchFamily="34" charset="0"/>
                <a:ea typeface="Times New Roman"/>
                <a:cs typeface="Times New Roman" panose="02020603050405020304" pitchFamily="18" charset="0"/>
              </a:rPr>
              <a:t>	</a:t>
            </a:r>
            <a:r>
              <a:rPr lang="ru-RU" sz="2000" b="1" dirty="0" smtClean="0">
                <a:solidFill>
                  <a:srgbClr val="FF0000"/>
                </a:solidFill>
                <a:latin typeface="Arial Black" pitchFamily="34" charset="0"/>
                <a:ea typeface="Times New Roman"/>
                <a:cs typeface="Times New Roman" panose="02020603050405020304" pitchFamily="18" charset="0"/>
              </a:rPr>
              <a:t>Подраздел должен содержать </a:t>
            </a:r>
            <a:r>
              <a:rPr lang="ru-RU" sz="2000" b="1" u="sng" dirty="0" smtClean="0">
                <a:latin typeface="Arial Black" pitchFamily="34" charset="0"/>
                <a:ea typeface="Times New Roman"/>
                <a:cs typeface="Times New Roman" panose="02020603050405020304" pitchFamily="18" charset="0"/>
              </a:rPr>
              <a:t>план </a:t>
            </a:r>
            <a:r>
              <a:rPr lang="ru-RU" sz="2000" b="1" u="sng" dirty="0">
                <a:latin typeface="Arial Black" pitchFamily="34" charset="0"/>
                <a:ea typeface="Times New Roman"/>
                <a:cs typeface="Times New Roman" panose="02020603050405020304" pitchFamily="18" charset="0"/>
              </a:rPr>
              <a:t>финансово-хозяйственной деятельности </a:t>
            </a:r>
            <a:r>
              <a:rPr lang="ru-RU" sz="2000" dirty="0">
                <a:latin typeface="Arial Black" pitchFamily="34" charset="0"/>
                <a:ea typeface="Times New Roman"/>
                <a:cs typeface="Times New Roman" panose="02020603050405020304" pitchFamily="18" charset="0"/>
              </a:rPr>
              <a:t>образовательной организации, </a:t>
            </a:r>
            <a:r>
              <a:rPr lang="ru-RU" sz="2000" dirty="0" smtClean="0">
                <a:latin typeface="Arial Black" pitchFamily="34" charset="0"/>
                <a:ea typeface="Times New Roman"/>
                <a:cs typeface="Times New Roman" panose="02020603050405020304" pitchFamily="18" charset="0"/>
              </a:rPr>
              <a:t>утвержденный в </a:t>
            </a:r>
            <a:r>
              <a:rPr lang="ru-RU" sz="2000" dirty="0">
                <a:latin typeface="Arial Black" pitchFamily="34" charset="0"/>
                <a:ea typeface="Times New Roman"/>
                <a:cs typeface="Times New Roman" panose="02020603050405020304" pitchFamily="18" charset="0"/>
              </a:rPr>
              <a:t>установленном законодательством Российской Федерации порядке, </a:t>
            </a:r>
            <a:r>
              <a:rPr lang="ru-RU" sz="2000" b="1" dirty="0">
                <a:solidFill>
                  <a:srgbClr val="FF0000"/>
                </a:solidFill>
                <a:latin typeface="Arial Black" pitchFamily="34" charset="0"/>
                <a:ea typeface="Times New Roman"/>
                <a:cs typeface="Times New Roman" panose="02020603050405020304" pitchFamily="18" charset="0"/>
              </a:rPr>
              <a:t>или</a:t>
            </a:r>
            <a:r>
              <a:rPr lang="ru-RU" sz="2000" b="1" dirty="0">
                <a:latin typeface="Arial Black" pitchFamily="34" charset="0"/>
                <a:ea typeface="Times New Roman"/>
                <a:cs typeface="Times New Roman" panose="02020603050405020304" pitchFamily="18" charset="0"/>
              </a:rPr>
              <a:t> </a:t>
            </a:r>
            <a:r>
              <a:rPr lang="ru-RU" sz="2000" b="1" u="sng" dirty="0" smtClean="0">
                <a:latin typeface="Arial Black" pitchFamily="34" charset="0"/>
                <a:ea typeface="Times New Roman"/>
                <a:cs typeface="Times New Roman" panose="02020603050405020304" pitchFamily="18" charset="0"/>
              </a:rPr>
              <a:t>бюджетную смету </a:t>
            </a:r>
            <a:r>
              <a:rPr lang="ru-RU" sz="2000" b="1" u="sng" dirty="0">
                <a:latin typeface="Arial Black" pitchFamily="34" charset="0"/>
                <a:ea typeface="Times New Roman"/>
                <a:cs typeface="Times New Roman" panose="02020603050405020304" pitchFamily="18" charset="0"/>
              </a:rPr>
              <a:t>образовательной </a:t>
            </a:r>
            <a:r>
              <a:rPr lang="ru-RU" sz="2000" b="1" u="sng" dirty="0" smtClean="0">
                <a:latin typeface="Arial Black" pitchFamily="34" charset="0"/>
                <a:ea typeface="Times New Roman"/>
                <a:cs typeface="Times New Roman" panose="02020603050405020304" pitchFamily="18" charset="0"/>
              </a:rPr>
              <a:t>организации</a:t>
            </a:r>
            <a:r>
              <a:rPr lang="ru-RU" sz="2000" b="1" dirty="0" smtClean="0">
                <a:latin typeface="Arial Black" pitchFamily="34" charset="0"/>
                <a:ea typeface="Times New Roman"/>
                <a:cs typeface="Times New Roman" panose="02020603050405020304" pitchFamily="18" charset="0"/>
              </a:rPr>
              <a:t> </a:t>
            </a:r>
            <a:r>
              <a:rPr lang="ru-RU" sz="2000" b="1" i="1" u="sng" dirty="0" smtClean="0">
                <a:solidFill>
                  <a:srgbClr val="FF0000"/>
                </a:solidFill>
                <a:latin typeface="Arial Black" pitchFamily="34" charset="0"/>
                <a:ea typeface="Times New Roman"/>
                <a:cs typeface="Times New Roman" panose="02020603050405020304" pitchFamily="18" charset="0"/>
              </a:rPr>
              <a:t>в форме электронного документа.</a:t>
            </a:r>
            <a:endParaRPr lang="ru-RU" sz="2000" b="1" i="1" u="sng" dirty="0">
              <a:solidFill>
                <a:srgbClr val="FF0000"/>
              </a:solidFill>
              <a:latin typeface="Arial Black" pitchFamily="34" charset="0"/>
              <a:ea typeface="Times New Roman"/>
              <a:cs typeface="Times New Roman" panose="02020603050405020304" pitchFamily="18" charset="0"/>
            </a:endParaRPr>
          </a:p>
          <a:p>
            <a:pPr indent="0" algn="just">
              <a:spcBef>
                <a:spcPts val="0"/>
              </a:spcBef>
              <a:buNone/>
            </a:pPr>
            <a:endParaRPr lang="ru-RU" altLang="ru-RU" sz="2000" b="1" kern="0" dirty="0">
              <a:solidFill>
                <a:srgbClr val="0070C0"/>
              </a:solidFill>
              <a:latin typeface="Arial"/>
            </a:endParaRPr>
          </a:p>
        </p:txBody>
      </p:sp>
      <p:sp>
        <p:nvSpPr>
          <p:cNvPr id="4" name="Прямоугольник 3"/>
          <p:cNvSpPr/>
          <p:nvPr/>
        </p:nvSpPr>
        <p:spPr>
          <a:xfrm flipV="1">
            <a:off x="839416" y="116632"/>
            <a:ext cx="11017224" cy="646331"/>
          </a:xfrm>
          <a:prstGeom prst="rect">
            <a:avLst/>
          </a:prstGeom>
        </p:spPr>
        <p:txBody>
          <a:bodyPr wrap="square">
            <a:spAutoFit/>
          </a:bodyPr>
          <a:lstStyle/>
          <a:p>
            <a:pPr algn="just">
              <a:tabLst>
                <a:tab pos="620395" algn="l"/>
                <a:tab pos="1391285" algn="l"/>
                <a:tab pos="2629535" algn="l"/>
                <a:tab pos="3773170" algn="l"/>
                <a:tab pos="4048760" algn="l"/>
                <a:tab pos="4690745" algn="l"/>
                <a:tab pos="5788660" algn="l"/>
              </a:tabLst>
            </a:pPr>
            <a:endParaRPr lang="ru-RU" dirty="0">
              <a:solidFill>
                <a:prstClr val="black"/>
              </a:solidFill>
              <a:latin typeface="Times New Roman"/>
              <a:ea typeface="Times New Roman"/>
            </a:endParaRPr>
          </a:p>
          <a:p>
            <a:pPr algn="just">
              <a:tabLst>
                <a:tab pos="620395" algn="l"/>
                <a:tab pos="1391285" algn="l"/>
                <a:tab pos="2629535" algn="l"/>
                <a:tab pos="3773170" algn="l"/>
                <a:tab pos="4048760" algn="l"/>
                <a:tab pos="4690745" algn="l"/>
                <a:tab pos="5788660" algn="l"/>
              </a:tabLst>
            </a:pPr>
            <a:r>
              <a:rPr lang="ru-RU" dirty="0" smtClean="0">
                <a:solidFill>
                  <a:prstClr val="black"/>
                </a:solidFill>
                <a:latin typeface="Times New Roman"/>
                <a:ea typeface="Times New Roman"/>
              </a:rPr>
              <a:t>	</a:t>
            </a:r>
            <a:endParaRPr lang="ru-RU" dirty="0">
              <a:solidFill>
                <a:prstClr val="black"/>
              </a:solidFill>
              <a:latin typeface="Times New Roman"/>
              <a:ea typeface="Times New Roman"/>
            </a:endParaRPr>
          </a:p>
        </p:txBody>
      </p:sp>
      <p:sp>
        <p:nvSpPr>
          <p:cNvPr id="6" name="Прямоугольник 5"/>
          <p:cNvSpPr/>
          <p:nvPr/>
        </p:nvSpPr>
        <p:spPr>
          <a:xfrm>
            <a:off x="1415480" y="188640"/>
            <a:ext cx="10153128" cy="830997"/>
          </a:xfrm>
          <a:prstGeom prst="rect">
            <a:avLst/>
          </a:prstGeom>
        </p:spPr>
        <p:txBody>
          <a:bodyPr wrap="square">
            <a:spAutoFit/>
          </a:bodyPr>
          <a:lstStyle/>
          <a:p>
            <a:pPr algn="ctr"/>
            <a:r>
              <a:rPr lang="ru-RU" sz="2400" b="1" dirty="0" smtClean="0">
                <a:solidFill>
                  <a:srgbClr val="C00000"/>
                </a:solidFill>
                <a:latin typeface="Arial Black" pitchFamily="34" charset="0"/>
                <a:ea typeface="Times New Roman"/>
                <a:cs typeface="Times New Roman" panose="02020603050405020304" pitchFamily="18" charset="0"/>
              </a:rPr>
              <a:t>Подраздел «Финансово-хозяйственная деятельность»</a:t>
            </a:r>
          </a:p>
          <a:p>
            <a:pPr algn="ctr"/>
            <a:r>
              <a:rPr lang="ru-RU" sz="2400" b="1" dirty="0" smtClean="0">
                <a:solidFill>
                  <a:srgbClr val="C00000"/>
                </a:solidFill>
                <a:latin typeface="Arial Black" pitchFamily="34" charset="0"/>
                <a:ea typeface="Times New Roman"/>
                <a:cs typeface="Times New Roman" panose="02020603050405020304" pitchFamily="18" charset="0"/>
              </a:rPr>
              <a:t> должен содержать информацию:</a:t>
            </a:r>
          </a:p>
        </p:txBody>
      </p:sp>
      <p:sp>
        <p:nvSpPr>
          <p:cNvPr id="7" name="Прямоугольник 6"/>
          <p:cNvSpPr/>
          <p:nvPr/>
        </p:nvSpPr>
        <p:spPr>
          <a:xfrm>
            <a:off x="-384720" y="-12340752"/>
            <a:ext cx="11881320" cy="9730869"/>
          </a:xfrm>
          <a:prstGeom prst="rect">
            <a:avLst/>
          </a:prstGeom>
        </p:spPr>
        <p:txBody>
          <a:bodyPr wrap="square">
            <a:spAutoFit/>
          </a:bodyPr>
          <a:lstStyle/>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а) о реализуемых образовательных программах, в том числе о реализуемых адаптированных образовательных программах, с указанием в отношении каждой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форм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нормативного срока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срока действия государственной аккредитации образовательной программы (при наличии государственной аккредитации), общественной, профессионально-общественной аккредитации образовательной программы (при наличии общественной, профессионально-общественной аккредитации);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языка(х), на котором(</a:t>
            </a:r>
            <a:r>
              <a:rPr lang="ru-RU" sz="900" dirty="0" err="1">
                <a:solidFill>
                  <a:prstClr val="black"/>
                </a:solidFill>
                <a:latin typeface="Times New Roman" panose="02020603050405020304" pitchFamily="18" charset="0"/>
                <a:ea typeface="Times New Roman"/>
                <a:cs typeface="Times New Roman" panose="02020603050405020304" pitchFamily="18" charset="0"/>
              </a:rPr>
              <a:t>ых</a:t>
            </a:r>
            <a:r>
              <a:rPr lang="ru-RU" sz="900" dirty="0">
                <a:solidFill>
                  <a:prstClr val="black"/>
                </a:solidFill>
                <a:latin typeface="Times New Roman" panose="02020603050405020304" pitchFamily="18" charset="0"/>
                <a:ea typeface="Times New Roman"/>
                <a:cs typeface="Times New Roman" panose="02020603050405020304" pitchFamily="18" charset="0"/>
              </a:rPr>
              <a:t>) осуществляется образование (обучение);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учебных предметов, курсов, дисциплин (модулей), предусмотренных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практики, предусмотренной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использовании при реализации образовательной программы электронного обучения и дистанционных образовательных технологий;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б) об описании образовательной программы с приложением образовательной программы в форме электронного документа или в виде активных ссылок, непосредственный переход по которым позволяет получить доступ к страницам Сайта, содержащим информацию, указанную в подпункте "б" подпункта 3.4 пункта 3 настоящих Требований,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учебном плане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аннотации к рабочим программам дисциплин (по каждому учебному предмету, курсу, дисциплине (модулю), практики, в составе образовательной программы) с приложением рабочих программ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календарном учебном графике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методических и иных документах, разработанных образовательной организацией для обеспечения образовательного процесса,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в) о численности обучающихся,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общей численности обучающихся;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федерального бюджета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бюджетов субъектов Российской Федерации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местных бюджетов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по договорам об образовании, заключаемых при приеме на обучение за счет средств физического и (или) юридического лица (далее - договор об оказании платных образовательных услуг)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общеобразовательные программы, дополнительно указывают наименование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профессиональные образовательные программы, дополнительно, для каждой образовательной программы указывают информацию:</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уровне образования;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коде и наименовании профессии, специальности, направления подготовки;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направлениях и результатах научной (научно-исследовательской) деятельности и научно-исследовательской базе для ее осуществления (для образовательных организаций высшего образования и образовательных организаций дополнительного профессионального образования) (при осуществлении научной (научно-исследовательской) деятельности);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приема по каждой профессии, по каждой специальности среднего профессионального образования, по каждому направлению подготовки или специальности высшего образования с различными условиями приема: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федерального бюджета;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бюджетов субъектов Российской Федерации;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местных бюджетов;</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по договорам об оказании платных образовательных услуг;</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средней сумме набранных баллов по всем вступительным испытаниям (при наличии вступительных испытаний);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перевода;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восстановления и отчисления;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г) о лицензии на осуществление образовательной деятельности (выписке из реестра лицензий на осуществление образовательной деятельности).</a:t>
            </a:r>
          </a:p>
        </p:txBody>
      </p:sp>
      <p:sp>
        <p:nvSpPr>
          <p:cNvPr id="9" name="Прямоугольник 8"/>
          <p:cNvSpPr/>
          <p:nvPr/>
        </p:nvSpPr>
        <p:spPr>
          <a:xfrm>
            <a:off x="1271464" y="837985"/>
            <a:ext cx="10081120" cy="307777"/>
          </a:xfrm>
          <a:prstGeom prst="rect">
            <a:avLst/>
          </a:prstGeom>
        </p:spPr>
        <p:txBody>
          <a:bodyPr wrap="square">
            <a:spAutoFit/>
          </a:bodyPr>
          <a:lstStyle/>
          <a:p>
            <a:pPr algn="just">
              <a:spcAft>
                <a:spcPts val="900"/>
              </a:spcAft>
            </a:pPr>
            <a:r>
              <a:rPr lang="ru-RU" sz="1400" dirty="0" smtClean="0">
                <a:solidFill>
                  <a:prstClr val="black"/>
                </a:solidFill>
                <a:latin typeface="Times New Roman" panose="02020603050405020304" pitchFamily="18" charset="0"/>
                <a:ea typeface="Times New Roman"/>
                <a:cs typeface="Times New Roman" panose="02020603050405020304" pitchFamily="18" charset="0"/>
              </a:rPr>
              <a:t>	</a:t>
            </a:r>
            <a:endParaRPr lang="ru-RU" sz="1400" dirty="0">
              <a:solidFill>
                <a:prstClr val="black"/>
              </a:solidFill>
              <a:latin typeface="Times New Roman" panose="02020603050405020304" pitchFamily="18" charset="0"/>
              <a:ea typeface="Calibri"/>
              <a:cs typeface="Times New Roman" panose="02020603050405020304" pitchFamily="18"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27691376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6" y="116633"/>
            <a:ext cx="10225136" cy="504056"/>
          </a:xfrm>
        </p:spPr>
        <p:txBody>
          <a:bodyPr>
            <a:normAutofit fontScale="90000"/>
          </a:bodyPr>
          <a:lstStyle/>
          <a:p>
            <a:pPr lvl="0">
              <a:spcBef>
                <a:spcPts val="0"/>
              </a:spcBef>
              <a:defRPr/>
            </a:pP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a:solidFill>
                  <a:srgbClr val="0000FF"/>
                </a:solidFill>
                <a:latin typeface="Times New Roman" pitchFamily="18" charset="0"/>
                <a:ea typeface="+mn-ea"/>
                <a:cs typeface="+mn-cs"/>
              </a:rPr>
              <a:t/>
            </a:r>
            <a:br>
              <a:rPr lang="ru-RU" altLang="ru-RU" sz="2400" b="1" u="sng" kern="0" dirty="0">
                <a:solidFill>
                  <a:srgbClr val="0000FF"/>
                </a:solidFill>
                <a:latin typeface="Times New Roman" pitchFamily="18" charset="0"/>
                <a:ea typeface="+mn-ea"/>
                <a:cs typeface="+mn-cs"/>
              </a:rPr>
            </a:br>
            <a:endParaRPr lang="ru-RU" sz="22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62024" y="2636912"/>
            <a:ext cx="10634167" cy="3960440"/>
          </a:xfrm>
        </p:spPr>
        <p:txBody>
          <a:bodyPr>
            <a:normAutofit/>
          </a:bodyPr>
          <a:lstStyle/>
          <a:p>
            <a:pPr indent="0" algn="just">
              <a:spcBef>
                <a:spcPts val="1100"/>
              </a:spcBef>
              <a:spcAft>
                <a:spcPts val="0"/>
              </a:spcAft>
              <a:buNone/>
            </a:pPr>
            <a:r>
              <a:rPr lang="ru-RU" sz="1800" dirty="0">
                <a:latin typeface="Times New Roman" panose="02020603050405020304" pitchFamily="18" charset="0"/>
                <a:ea typeface="Times New Roman"/>
                <a:cs typeface="Times New Roman" panose="02020603050405020304" pitchFamily="18" charset="0"/>
              </a:rPr>
              <a:t>	</a:t>
            </a:r>
            <a:r>
              <a:rPr lang="ru-RU" sz="1800" dirty="0" smtClean="0">
                <a:latin typeface="Times New Roman" panose="02020603050405020304" pitchFamily="18" charset="0"/>
                <a:ea typeface="Times New Roman"/>
                <a:cs typeface="Times New Roman" panose="02020603050405020304" pitchFamily="18" charset="0"/>
              </a:rPr>
              <a:t>	</a:t>
            </a:r>
            <a:r>
              <a:rPr lang="ru-RU" sz="2400" b="1" dirty="0" smtClean="0">
                <a:solidFill>
                  <a:srgbClr val="FF0000"/>
                </a:solidFill>
                <a:latin typeface="Arial Black" pitchFamily="34" charset="0"/>
                <a:ea typeface="Times New Roman"/>
                <a:cs typeface="Times New Roman" panose="02020603050405020304" pitchFamily="18" charset="0"/>
              </a:rPr>
              <a:t>а)</a:t>
            </a:r>
            <a:r>
              <a:rPr lang="ru-RU" sz="2400" dirty="0" smtClean="0">
                <a:latin typeface="Arial Black" pitchFamily="34" charset="0"/>
                <a:ea typeface="Times New Roman"/>
                <a:cs typeface="Times New Roman" panose="02020603050405020304" pitchFamily="18" charset="0"/>
              </a:rPr>
              <a:t> финансируемые </a:t>
            </a:r>
            <a:r>
              <a:rPr lang="ru-RU" sz="2400" dirty="0" smtClean="0">
                <a:solidFill>
                  <a:srgbClr val="00B050"/>
                </a:solidFill>
                <a:latin typeface="Arial Black" pitchFamily="34" charset="0"/>
                <a:ea typeface="Times New Roman"/>
                <a:cs typeface="Times New Roman" panose="02020603050405020304" pitchFamily="18" charset="0"/>
              </a:rPr>
              <a:t>за счет </a:t>
            </a:r>
            <a:r>
              <a:rPr lang="ru-RU" sz="2400" dirty="0" smtClean="0">
                <a:latin typeface="Arial Black" pitchFamily="34" charset="0"/>
                <a:ea typeface="Times New Roman"/>
                <a:cs typeface="Times New Roman" panose="02020603050405020304" pitchFamily="18" charset="0"/>
              </a:rPr>
              <a:t>бюджетных ассигнований федерального бюджета,  </a:t>
            </a:r>
            <a:r>
              <a:rPr lang="ru-RU" sz="2400" dirty="0" smtClean="0">
                <a:solidFill>
                  <a:srgbClr val="00B050"/>
                </a:solidFill>
                <a:latin typeface="Arial Black" pitchFamily="34" charset="0"/>
                <a:ea typeface="Times New Roman"/>
                <a:cs typeface="Times New Roman" panose="02020603050405020304" pitchFamily="18" charset="0"/>
              </a:rPr>
              <a:t>бюджетов </a:t>
            </a:r>
            <a:r>
              <a:rPr lang="ru-RU" sz="2400" dirty="0">
                <a:solidFill>
                  <a:srgbClr val="00B050"/>
                </a:solidFill>
                <a:latin typeface="Arial Black" pitchFamily="34" charset="0"/>
                <a:ea typeface="Times New Roman"/>
                <a:cs typeface="Times New Roman" panose="02020603050405020304" pitchFamily="18" charset="0"/>
              </a:rPr>
              <a:t>субъекта Российской </a:t>
            </a:r>
            <a:r>
              <a:rPr lang="ru-RU" sz="2400" dirty="0" smtClean="0">
                <a:solidFill>
                  <a:srgbClr val="00B050"/>
                </a:solidFill>
                <a:latin typeface="Arial Black" pitchFamily="34" charset="0"/>
                <a:ea typeface="Times New Roman"/>
                <a:cs typeface="Times New Roman" panose="02020603050405020304" pitchFamily="18" charset="0"/>
              </a:rPr>
              <a:t>Федерации,</a:t>
            </a:r>
            <a:r>
              <a:rPr lang="ru-RU" sz="2400" dirty="0" smtClean="0">
                <a:latin typeface="Arial Black" pitchFamily="34" charset="0"/>
                <a:ea typeface="Times New Roman"/>
                <a:cs typeface="Times New Roman" panose="02020603050405020304" pitchFamily="18" charset="0"/>
              </a:rPr>
              <a:t> местных </a:t>
            </a:r>
            <a:r>
              <a:rPr lang="ru-RU" sz="2400" dirty="0">
                <a:latin typeface="Arial Black" pitchFamily="34" charset="0"/>
                <a:ea typeface="Times New Roman"/>
                <a:cs typeface="Times New Roman" panose="02020603050405020304" pitchFamily="18" charset="0"/>
              </a:rPr>
              <a:t>бюджетов;</a:t>
            </a:r>
          </a:p>
          <a:p>
            <a:pPr indent="0" algn="just">
              <a:spcBef>
                <a:spcPts val="1100"/>
              </a:spcBef>
              <a:spcAft>
                <a:spcPts val="0"/>
              </a:spcAft>
              <a:buNone/>
            </a:pPr>
            <a:r>
              <a:rPr lang="ru-RU" sz="2400" dirty="0" smtClean="0">
                <a:latin typeface="Arial Black" pitchFamily="34" charset="0"/>
                <a:ea typeface="Times New Roman"/>
                <a:cs typeface="Times New Roman" panose="02020603050405020304" pitchFamily="18" charset="0"/>
              </a:rPr>
              <a:t>		</a:t>
            </a:r>
            <a:r>
              <a:rPr lang="ru-RU" sz="2400" b="1" dirty="0" smtClean="0">
                <a:solidFill>
                  <a:srgbClr val="FF0000"/>
                </a:solidFill>
                <a:latin typeface="Arial Black" pitchFamily="34" charset="0"/>
                <a:ea typeface="Times New Roman"/>
                <a:cs typeface="Times New Roman" panose="02020603050405020304" pitchFamily="18" charset="0"/>
              </a:rPr>
              <a:t>б)</a:t>
            </a:r>
            <a:r>
              <a:rPr lang="ru-RU" sz="2400" dirty="0" smtClean="0">
                <a:latin typeface="Arial Black" pitchFamily="34" charset="0"/>
                <a:ea typeface="Times New Roman"/>
                <a:cs typeface="Times New Roman" panose="02020603050405020304" pitchFamily="18" charset="0"/>
              </a:rPr>
              <a:t> </a:t>
            </a:r>
            <a:r>
              <a:rPr lang="ru-RU" sz="2400" dirty="0">
                <a:solidFill>
                  <a:prstClr val="black"/>
                </a:solidFill>
                <a:latin typeface="Arial Black" pitchFamily="34" charset="0"/>
                <a:ea typeface="Times New Roman"/>
                <a:cs typeface="Times New Roman" panose="02020603050405020304" pitchFamily="18" charset="0"/>
              </a:rPr>
              <a:t>финансируемые </a:t>
            </a:r>
            <a:r>
              <a:rPr lang="ru-RU" sz="2400" dirty="0" smtClean="0">
                <a:solidFill>
                  <a:srgbClr val="00B050"/>
                </a:solidFill>
                <a:latin typeface="Arial Black" pitchFamily="34" charset="0"/>
                <a:ea typeface="Times New Roman"/>
                <a:cs typeface="Times New Roman" panose="02020603050405020304" pitchFamily="18" charset="0"/>
              </a:rPr>
              <a:t>по договорам об образовании за счет средств физических </a:t>
            </a:r>
            <a:r>
              <a:rPr lang="ru-RU" sz="2400" dirty="0">
                <a:solidFill>
                  <a:srgbClr val="00B050"/>
                </a:solidFill>
                <a:latin typeface="Arial Black" pitchFamily="34" charset="0"/>
                <a:ea typeface="Times New Roman"/>
                <a:cs typeface="Times New Roman" panose="02020603050405020304" pitchFamily="18" charset="0"/>
              </a:rPr>
              <a:t>и (или) юридических лиц.</a:t>
            </a:r>
          </a:p>
        </p:txBody>
      </p:sp>
      <p:sp>
        <p:nvSpPr>
          <p:cNvPr id="4" name="Прямоугольник 3"/>
          <p:cNvSpPr/>
          <p:nvPr/>
        </p:nvSpPr>
        <p:spPr>
          <a:xfrm flipV="1">
            <a:off x="839416" y="116632"/>
            <a:ext cx="11017224" cy="646331"/>
          </a:xfrm>
          <a:prstGeom prst="rect">
            <a:avLst/>
          </a:prstGeom>
        </p:spPr>
        <p:txBody>
          <a:bodyPr wrap="square">
            <a:spAutoFit/>
          </a:bodyPr>
          <a:lstStyle/>
          <a:p>
            <a:pPr algn="just">
              <a:tabLst>
                <a:tab pos="620395" algn="l"/>
                <a:tab pos="1391285" algn="l"/>
                <a:tab pos="2629535" algn="l"/>
                <a:tab pos="3773170" algn="l"/>
                <a:tab pos="4048760" algn="l"/>
                <a:tab pos="4690745" algn="l"/>
                <a:tab pos="5788660" algn="l"/>
              </a:tabLst>
            </a:pPr>
            <a:endParaRPr lang="ru-RU" dirty="0">
              <a:solidFill>
                <a:prstClr val="black"/>
              </a:solidFill>
              <a:latin typeface="Times New Roman"/>
              <a:ea typeface="Times New Roman"/>
            </a:endParaRPr>
          </a:p>
          <a:p>
            <a:pPr algn="just">
              <a:tabLst>
                <a:tab pos="620395" algn="l"/>
                <a:tab pos="1391285" algn="l"/>
                <a:tab pos="2629535" algn="l"/>
                <a:tab pos="3773170" algn="l"/>
                <a:tab pos="4048760" algn="l"/>
                <a:tab pos="4690745" algn="l"/>
                <a:tab pos="5788660" algn="l"/>
              </a:tabLst>
            </a:pPr>
            <a:r>
              <a:rPr lang="ru-RU" dirty="0" smtClean="0">
                <a:solidFill>
                  <a:prstClr val="black"/>
                </a:solidFill>
                <a:latin typeface="Times New Roman"/>
                <a:ea typeface="Times New Roman"/>
              </a:rPr>
              <a:t>	</a:t>
            </a:r>
            <a:endParaRPr lang="ru-RU" dirty="0">
              <a:solidFill>
                <a:prstClr val="black"/>
              </a:solidFill>
              <a:latin typeface="Times New Roman"/>
              <a:ea typeface="Times New Roman"/>
            </a:endParaRPr>
          </a:p>
        </p:txBody>
      </p:sp>
      <p:sp>
        <p:nvSpPr>
          <p:cNvPr id="6" name="Прямоугольник 5"/>
          <p:cNvSpPr/>
          <p:nvPr/>
        </p:nvSpPr>
        <p:spPr>
          <a:xfrm>
            <a:off x="1076003" y="188640"/>
            <a:ext cx="10636621" cy="2308324"/>
          </a:xfrm>
          <a:prstGeom prst="rect">
            <a:avLst/>
          </a:prstGeom>
        </p:spPr>
        <p:txBody>
          <a:bodyPr wrap="square">
            <a:spAutoFit/>
          </a:bodyPr>
          <a:lstStyle/>
          <a:p>
            <a:pPr algn="ctr"/>
            <a:r>
              <a:rPr lang="ru-RU" sz="2400" b="1" dirty="0" smtClean="0">
                <a:solidFill>
                  <a:srgbClr val="C00000"/>
                </a:solidFill>
                <a:latin typeface="Arial Black" pitchFamily="34" charset="0"/>
                <a:ea typeface="Times New Roman"/>
                <a:cs typeface="Times New Roman" panose="02020603050405020304" pitchFamily="18" charset="0"/>
              </a:rPr>
              <a:t>Подраздел «Вакантные места для приема (перевода) обучающихся» должен содержать информацию </a:t>
            </a:r>
          </a:p>
          <a:p>
            <a:pPr algn="ctr"/>
            <a:r>
              <a:rPr lang="ru-RU" sz="2400" b="1" dirty="0" smtClean="0">
                <a:solidFill>
                  <a:srgbClr val="C00000"/>
                </a:solidFill>
                <a:latin typeface="Arial Black" pitchFamily="34" charset="0"/>
                <a:ea typeface="Times New Roman"/>
                <a:cs typeface="Times New Roman" panose="02020603050405020304" pitchFamily="18" charset="0"/>
              </a:rPr>
              <a:t>о количестве вакантных мест для приема (перевода) по каждой образовательной программе, по профессии, специальности, направлению подготовки, научной специальности на места:</a:t>
            </a:r>
          </a:p>
        </p:txBody>
      </p:sp>
      <p:sp>
        <p:nvSpPr>
          <p:cNvPr id="7" name="Прямоугольник 6"/>
          <p:cNvSpPr/>
          <p:nvPr/>
        </p:nvSpPr>
        <p:spPr>
          <a:xfrm>
            <a:off x="-384720" y="-12340752"/>
            <a:ext cx="11881320" cy="9730869"/>
          </a:xfrm>
          <a:prstGeom prst="rect">
            <a:avLst/>
          </a:prstGeom>
        </p:spPr>
        <p:txBody>
          <a:bodyPr wrap="square">
            <a:spAutoFit/>
          </a:bodyPr>
          <a:lstStyle/>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а) о реализуемых образовательных программах, в том числе о реализуемых адаптированных образовательных программах, с указанием в отношении каждой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форм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нормативного срока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срока действия государственной аккредитации образовательной программы (при наличии государственной аккредитации), общественной, профессионально-общественной аккредитации образовательной программы (при наличии общественной, профессионально-общественной аккредитации);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языка(х), на котором(</a:t>
            </a:r>
            <a:r>
              <a:rPr lang="ru-RU" sz="900" dirty="0" err="1">
                <a:solidFill>
                  <a:prstClr val="black"/>
                </a:solidFill>
                <a:latin typeface="Times New Roman" panose="02020603050405020304" pitchFamily="18" charset="0"/>
                <a:ea typeface="Times New Roman"/>
                <a:cs typeface="Times New Roman" panose="02020603050405020304" pitchFamily="18" charset="0"/>
              </a:rPr>
              <a:t>ых</a:t>
            </a:r>
            <a:r>
              <a:rPr lang="ru-RU" sz="900" dirty="0">
                <a:solidFill>
                  <a:prstClr val="black"/>
                </a:solidFill>
                <a:latin typeface="Times New Roman" panose="02020603050405020304" pitchFamily="18" charset="0"/>
                <a:ea typeface="Times New Roman"/>
                <a:cs typeface="Times New Roman" panose="02020603050405020304" pitchFamily="18" charset="0"/>
              </a:rPr>
              <a:t>) осуществляется образование (обучение);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учебных предметов, курсов, дисциплин (модулей), предусмотренных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практики, предусмотренной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использовании при реализации образовательной программы электронного обучения и дистанционных образовательных технологий;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б) об описании образовательной программы с приложением образовательной программы в форме электронного документа или в виде активных ссылок, непосредственный переход по которым позволяет получить доступ к страницам Сайта, содержащим информацию, указанную в подпункте "б" подпункта 3.4 пункта 3 настоящих Требований,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учебном плане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аннотации к рабочим программам дисциплин (по каждому учебному предмету, курсу, дисциплине (модулю), практики, в составе образовательной программы) с приложением рабочих программ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календарном учебном графике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методических и иных документах, разработанных образовательной организацией для обеспечения образовательного процесса,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в) о численности обучающихся,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общей численности обучающихся;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федерального бюджета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бюджетов субъектов Российской Федерации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местных бюджетов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по договорам об образовании, заключаемых при приеме на обучение за счет средств физического и (или) юридического лица (далее - договор об оказании платных образовательных услуг)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общеобразовательные программы, дополнительно указывают наименование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профессиональные образовательные программы, дополнительно, для каждой образовательной программы указывают информацию:</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уровне образования;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коде и наименовании профессии, специальности, направления подготовки;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направлениях и результатах научной (научно-исследовательской) деятельности и научно-исследовательской базе для ее осуществления (для образовательных организаций высшего образования и образовательных организаций дополнительного профессионального образования) (при осуществлении научной (научно-исследовательской) деятельности);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приема по каждой профессии, по каждой специальности среднего профессионального образования, по каждому направлению подготовки или специальности высшего образования с различными условиями приема: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федерального бюджета;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бюджетов субъектов Российской Федерации;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местных бюджетов;</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по договорам об оказании платных образовательных услуг;</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средней сумме набранных баллов по всем вступительным испытаниям (при наличии вступительных испытаний);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перевода;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восстановления и отчисления;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г) о лицензии на осуществление образовательной деятельности (выписке из реестра лицензий на осуществление образовательной деятельности).</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18773560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6" y="116633"/>
            <a:ext cx="10225136" cy="504056"/>
          </a:xfrm>
        </p:spPr>
        <p:txBody>
          <a:bodyPr>
            <a:normAutofit fontScale="90000"/>
          </a:bodyPr>
          <a:lstStyle/>
          <a:p>
            <a:pPr lvl="0">
              <a:spcBef>
                <a:spcPts val="0"/>
              </a:spcBef>
              <a:defRPr/>
            </a:pP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a:solidFill>
                  <a:srgbClr val="0000FF"/>
                </a:solidFill>
                <a:latin typeface="Times New Roman" pitchFamily="18" charset="0"/>
                <a:ea typeface="+mn-ea"/>
                <a:cs typeface="+mn-cs"/>
              </a:rPr>
              <a:t/>
            </a:r>
            <a:br>
              <a:rPr lang="ru-RU" altLang="ru-RU" sz="2400" b="1" u="sng" kern="0" dirty="0">
                <a:solidFill>
                  <a:srgbClr val="0000FF"/>
                </a:solidFill>
                <a:latin typeface="Times New Roman" pitchFamily="18" charset="0"/>
                <a:ea typeface="+mn-ea"/>
                <a:cs typeface="+mn-cs"/>
              </a:rPr>
            </a:br>
            <a:endParaRPr lang="ru-RU" sz="22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62024" y="1340768"/>
            <a:ext cx="10634167" cy="5256584"/>
          </a:xfrm>
        </p:spPr>
        <p:txBody>
          <a:bodyPr>
            <a:normAutofit/>
          </a:bodyPr>
          <a:lstStyle/>
          <a:p>
            <a:pPr indent="342900" algn="just">
              <a:spcBef>
                <a:spcPts val="1100"/>
              </a:spcBef>
              <a:spcAft>
                <a:spcPts val="0"/>
              </a:spcAft>
            </a:pPr>
            <a:endParaRPr lang="ru-RU" sz="2000" dirty="0" smtClean="0">
              <a:latin typeface="Times New Roman" panose="02020603050405020304" pitchFamily="18" charset="0"/>
              <a:ea typeface="Times New Roman"/>
              <a:cs typeface="Times New Roman" panose="02020603050405020304" pitchFamily="18" charset="0"/>
            </a:endParaRPr>
          </a:p>
          <a:p>
            <a:pPr lvl="0" indent="0" algn="just">
              <a:spcBef>
                <a:spcPts val="1100"/>
              </a:spcBef>
              <a:buNone/>
            </a:pPr>
            <a:r>
              <a:rPr lang="ru-RU" sz="2000" dirty="0" smtClean="0">
                <a:solidFill>
                  <a:srgbClr val="7030A0"/>
                </a:solidFill>
                <a:latin typeface="Times New Roman" panose="02020603050405020304" pitchFamily="18" charset="0"/>
                <a:ea typeface="Times New Roman"/>
                <a:cs typeface="Times New Roman" panose="02020603050405020304" pitchFamily="18" charset="0"/>
              </a:rPr>
              <a:t>	</a:t>
            </a:r>
            <a:r>
              <a:rPr lang="ru-RU" sz="2400" b="1" dirty="0" smtClean="0">
                <a:solidFill>
                  <a:srgbClr val="FF0000"/>
                </a:solidFill>
                <a:latin typeface="Arial Black" pitchFamily="34" charset="0"/>
                <a:ea typeface="Times New Roman"/>
                <a:cs typeface="Times New Roman" panose="02020603050405020304" pitchFamily="18" charset="0"/>
              </a:rPr>
              <a:t>а)</a:t>
            </a:r>
            <a:r>
              <a:rPr lang="ru-RU" sz="2400" dirty="0">
                <a:solidFill>
                  <a:srgbClr val="7030A0"/>
                </a:solidFill>
                <a:latin typeface="Arial Black" pitchFamily="34" charset="0"/>
                <a:ea typeface="Times New Roman"/>
                <a:cs typeface="Times New Roman" panose="02020603050405020304" pitchFamily="18" charset="0"/>
              </a:rPr>
              <a:t> </a:t>
            </a:r>
            <a:r>
              <a:rPr lang="ru-RU" sz="2400" dirty="0" smtClean="0">
                <a:latin typeface="Arial Black" pitchFamily="34" charset="0"/>
                <a:ea typeface="Times New Roman"/>
                <a:cs typeface="Times New Roman" panose="02020603050405020304" pitchFamily="18" charset="0"/>
              </a:rPr>
              <a:t>о наличии и условиях предоставления обучающимся стипендий;</a:t>
            </a:r>
          </a:p>
          <a:p>
            <a:pPr lvl="0" indent="0" algn="just">
              <a:spcBef>
                <a:spcPts val="1100"/>
              </a:spcBef>
              <a:buNone/>
            </a:pPr>
            <a:r>
              <a:rPr lang="ru-RU" sz="2400" dirty="0">
                <a:solidFill>
                  <a:srgbClr val="7030A0"/>
                </a:solidFill>
                <a:latin typeface="Arial Black" pitchFamily="34" charset="0"/>
                <a:ea typeface="Times New Roman"/>
                <a:cs typeface="Times New Roman" panose="02020603050405020304" pitchFamily="18" charset="0"/>
              </a:rPr>
              <a:t>	</a:t>
            </a:r>
            <a:r>
              <a:rPr lang="ru-RU" sz="2400" b="1" dirty="0" smtClean="0">
                <a:solidFill>
                  <a:srgbClr val="FF0000"/>
                </a:solidFill>
                <a:latin typeface="Arial Black" pitchFamily="34" charset="0"/>
                <a:ea typeface="Times New Roman"/>
                <a:cs typeface="Times New Roman" panose="02020603050405020304" pitchFamily="18" charset="0"/>
              </a:rPr>
              <a:t>б)</a:t>
            </a:r>
            <a:r>
              <a:rPr lang="ru-RU" sz="2400" dirty="0" smtClean="0">
                <a:solidFill>
                  <a:srgbClr val="7030A0"/>
                </a:solidFill>
                <a:latin typeface="Arial Black" pitchFamily="34" charset="0"/>
                <a:ea typeface="Times New Roman"/>
                <a:cs typeface="Times New Roman" panose="02020603050405020304" pitchFamily="18" charset="0"/>
              </a:rPr>
              <a:t> </a:t>
            </a:r>
            <a:r>
              <a:rPr lang="ru-RU" sz="2400" dirty="0" smtClean="0">
                <a:latin typeface="Arial Black" pitchFamily="34" charset="0"/>
                <a:ea typeface="Times New Roman"/>
                <a:cs typeface="Times New Roman" panose="02020603050405020304" pitchFamily="18" charset="0"/>
              </a:rPr>
              <a:t>о наличии и условиях предоставления обучающимся мер социальной поддержки;</a:t>
            </a:r>
          </a:p>
          <a:p>
            <a:pPr lvl="0" indent="0" algn="just">
              <a:spcBef>
                <a:spcPts val="1100"/>
              </a:spcBef>
              <a:buNone/>
            </a:pPr>
            <a:r>
              <a:rPr lang="ru-RU" sz="2400" dirty="0">
                <a:solidFill>
                  <a:srgbClr val="7030A0"/>
                </a:solidFill>
                <a:latin typeface="Arial Black" pitchFamily="34" charset="0"/>
                <a:ea typeface="Times New Roman"/>
                <a:cs typeface="Times New Roman" panose="02020603050405020304" pitchFamily="18" charset="0"/>
              </a:rPr>
              <a:t>	</a:t>
            </a:r>
            <a:r>
              <a:rPr lang="ru-RU" sz="2400" b="1" dirty="0" smtClean="0">
                <a:solidFill>
                  <a:srgbClr val="FF0000"/>
                </a:solidFill>
                <a:latin typeface="Arial Black" pitchFamily="34" charset="0"/>
                <a:ea typeface="Times New Roman"/>
                <a:cs typeface="Times New Roman" panose="02020603050405020304" pitchFamily="18" charset="0"/>
              </a:rPr>
              <a:t>в)</a:t>
            </a:r>
            <a:r>
              <a:rPr lang="ru-RU" sz="2400" dirty="0" smtClean="0">
                <a:solidFill>
                  <a:srgbClr val="7030A0"/>
                </a:solidFill>
                <a:latin typeface="Arial Black" pitchFamily="34" charset="0"/>
                <a:ea typeface="Times New Roman"/>
                <a:cs typeface="Times New Roman" panose="02020603050405020304" pitchFamily="18" charset="0"/>
              </a:rPr>
              <a:t> </a:t>
            </a:r>
            <a:r>
              <a:rPr lang="ru-RU" sz="2400" dirty="0" smtClean="0">
                <a:latin typeface="Arial Black" pitchFamily="34" charset="0"/>
                <a:ea typeface="Times New Roman"/>
                <a:cs typeface="Times New Roman" panose="02020603050405020304" pitchFamily="18" charset="0"/>
              </a:rPr>
              <a:t>о наличии общежития, интерната;</a:t>
            </a:r>
          </a:p>
          <a:p>
            <a:pPr lvl="0" indent="0" algn="just">
              <a:spcBef>
                <a:spcPts val="1100"/>
              </a:spcBef>
              <a:buNone/>
            </a:pPr>
            <a:r>
              <a:rPr lang="ru-RU" sz="2400" dirty="0">
                <a:solidFill>
                  <a:srgbClr val="7030A0"/>
                </a:solidFill>
                <a:latin typeface="Arial Black" pitchFamily="34" charset="0"/>
                <a:ea typeface="Times New Roman"/>
                <a:cs typeface="Times New Roman" panose="02020603050405020304" pitchFamily="18" charset="0"/>
              </a:rPr>
              <a:t>	</a:t>
            </a:r>
            <a:r>
              <a:rPr lang="ru-RU" sz="2400" b="1" dirty="0" smtClean="0">
                <a:solidFill>
                  <a:srgbClr val="FF0000"/>
                </a:solidFill>
                <a:latin typeface="Arial Black" pitchFamily="34" charset="0"/>
                <a:ea typeface="Times New Roman"/>
                <a:cs typeface="Times New Roman" panose="02020603050405020304" pitchFamily="18" charset="0"/>
              </a:rPr>
              <a:t>г)</a:t>
            </a:r>
            <a:r>
              <a:rPr lang="ru-RU" sz="2400" dirty="0" smtClean="0">
                <a:solidFill>
                  <a:srgbClr val="7030A0"/>
                </a:solidFill>
                <a:latin typeface="Arial Black" pitchFamily="34" charset="0"/>
                <a:ea typeface="Times New Roman"/>
                <a:cs typeface="Times New Roman" panose="02020603050405020304" pitchFamily="18" charset="0"/>
              </a:rPr>
              <a:t> </a:t>
            </a:r>
            <a:r>
              <a:rPr lang="ru-RU" sz="2400" dirty="0" smtClean="0">
                <a:latin typeface="Arial Black" pitchFamily="34" charset="0"/>
                <a:ea typeface="Times New Roman"/>
                <a:cs typeface="Times New Roman" panose="02020603050405020304" pitchFamily="18" charset="0"/>
              </a:rPr>
              <a:t>о количестве жилых помещений в общежитии, интернате для иногородних обучающихся;</a:t>
            </a:r>
          </a:p>
          <a:p>
            <a:pPr lvl="0" indent="0" algn="just">
              <a:spcBef>
                <a:spcPts val="1100"/>
              </a:spcBef>
              <a:buNone/>
            </a:pPr>
            <a:r>
              <a:rPr lang="ru-RU" sz="2400" dirty="0">
                <a:solidFill>
                  <a:srgbClr val="7030A0"/>
                </a:solidFill>
                <a:latin typeface="Arial Black" pitchFamily="34" charset="0"/>
                <a:ea typeface="Times New Roman"/>
                <a:cs typeface="Times New Roman" panose="02020603050405020304" pitchFamily="18" charset="0"/>
              </a:rPr>
              <a:t>	</a:t>
            </a:r>
            <a:r>
              <a:rPr lang="ru-RU" sz="2400" b="1" dirty="0" smtClean="0">
                <a:solidFill>
                  <a:srgbClr val="FF0000"/>
                </a:solidFill>
                <a:latin typeface="Arial Black" pitchFamily="34" charset="0"/>
                <a:ea typeface="Times New Roman"/>
                <a:cs typeface="Times New Roman" panose="02020603050405020304" pitchFamily="18" charset="0"/>
              </a:rPr>
              <a:t>д)</a:t>
            </a:r>
            <a:r>
              <a:rPr lang="ru-RU" sz="2400" dirty="0" smtClean="0">
                <a:solidFill>
                  <a:srgbClr val="7030A0"/>
                </a:solidFill>
                <a:latin typeface="Arial Black" pitchFamily="34" charset="0"/>
                <a:ea typeface="Times New Roman"/>
                <a:cs typeface="Times New Roman" panose="02020603050405020304" pitchFamily="18" charset="0"/>
              </a:rPr>
              <a:t> </a:t>
            </a:r>
            <a:r>
              <a:rPr lang="ru-RU" sz="2400" dirty="0" smtClean="0">
                <a:latin typeface="Arial Black" pitchFamily="34" charset="0"/>
                <a:ea typeface="Times New Roman"/>
                <a:cs typeface="Times New Roman" panose="02020603050405020304" pitchFamily="18" charset="0"/>
              </a:rPr>
              <a:t>о формировании платы за проживание в общежитии.</a:t>
            </a:r>
          </a:p>
          <a:p>
            <a:pPr indent="0" algn="just">
              <a:spcBef>
                <a:spcPts val="1100"/>
              </a:spcBef>
              <a:spcAft>
                <a:spcPts val="0"/>
              </a:spcAft>
              <a:buNone/>
            </a:pPr>
            <a:endParaRPr lang="ru-RU" sz="2000" dirty="0">
              <a:latin typeface="Arial Black" pitchFamily="34" charset="0"/>
              <a:ea typeface="Times New Roman"/>
              <a:cs typeface="Times New Roman" panose="02020603050405020304" pitchFamily="18" charset="0"/>
            </a:endParaRPr>
          </a:p>
        </p:txBody>
      </p:sp>
      <p:sp>
        <p:nvSpPr>
          <p:cNvPr id="4" name="Прямоугольник 3"/>
          <p:cNvSpPr/>
          <p:nvPr/>
        </p:nvSpPr>
        <p:spPr>
          <a:xfrm flipV="1">
            <a:off x="839416" y="116632"/>
            <a:ext cx="11017224" cy="646331"/>
          </a:xfrm>
          <a:prstGeom prst="rect">
            <a:avLst/>
          </a:prstGeom>
        </p:spPr>
        <p:txBody>
          <a:bodyPr wrap="square">
            <a:spAutoFit/>
          </a:bodyPr>
          <a:lstStyle/>
          <a:p>
            <a:pPr algn="just">
              <a:tabLst>
                <a:tab pos="620395" algn="l"/>
                <a:tab pos="1391285" algn="l"/>
                <a:tab pos="2629535" algn="l"/>
                <a:tab pos="3773170" algn="l"/>
                <a:tab pos="4048760" algn="l"/>
                <a:tab pos="4690745" algn="l"/>
                <a:tab pos="5788660" algn="l"/>
              </a:tabLst>
            </a:pPr>
            <a:endParaRPr lang="ru-RU" dirty="0">
              <a:solidFill>
                <a:prstClr val="black"/>
              </a:solidFill>
              <a:latin typeface="Times New Roman"/>
              <a:ea typeface="Times New Roman"/>
            </a:endParaRPr>
          </a:p>
          <a:p>
            <a:pPr algn="just">
              <a:tabLst>
                <a:tab pos="620395" algn="l"/>
                <a:tab pos="1391285" algn="l"/>
                <a:tab pos="2629535" algn="l"/>
                <a:tab pos="3773170" algn="l"/>
                <a:tab pos="4048760" algn="l"/>
                <a:tab pos="4690745" algn="l"/>
                <a:tab pos="5788660" algn="l"/>
              </a:tabLst>
            </a:pPr>
            <a:r>
              <a:rPr lang="ru-RU" dirty="0" smtClean="0">
                <a:solidFill>
                  <a:prstClr val="black"/>
                </a:solidFill>
                <a:latin typeface="Times New Roman"/>
                <a:ea typeface="Times New Roman"/>
              </a:rPr>
              <a:t>	</a:t>
            </a:r>
            <a:endParaRPr lang="ru-RU" dirty="0">
              <a:solidFill>
                <a:prstClr val="black"/>
              </a:solidFill>
              <a:latin typeface="Times New Roman"/>
              <a:ea typeface="Times New Roman"/>
            </a:endParaRPr>
          </a:p>
        </p:txBody>
      </p:sp>
      <p:sp>
        <p:nvSpPr>
          <p:cNvPr id="6" name="Прямоугольник 5"/>
          <p:cNvSpPr/>
          <p:nvPr/>
        </p:nvSpPr>
        <p:spPr>
          <a:xfrm>
            <a:off x="1415480" y="188640"/>
            <a:ext cx="10153128" cy="830997"/>
          </a:xfrm>
          <a:prstGeom prst="rect">
            <a:avLst/>
          </a:prstGeom>
        </p:spPr>
        <p:txBody>
          <a:bodyPr wrap="square">
            <a:spAutoFit/>
          </a:bodyPr>
          <a:lstStyle/>
          <a:p>
            <a:pPr algn="ctr">
              <a:spcAft>
                <a:spcPts val="900"/>
              </a:spcAft>
            </a:pPr>
            <a:r>
              <a:rPr lang="ru-RU" sz="2400" b="1" dirty="0" smtClean="0">
                <a:solidFill>
                  <a:srgbClr val="C00000"/>
                </a:solidFill>
                <a:latin typeface="Arial Black" pitchFamily="34" charset="0"/>
                <a:ea typeface="Times New Roman"/>
                <a:cs typeface="Times New Roman" panose="02020603050405020304" pitchFamily="18" charset="0"/>
              </a:rPr>
              <a:t>Подраздел «Стипендии и меры поддержки обучающихся» должен содержать информацию:</a:t>
            </a:r>
          </a:p>
        </p:txBody>
      </p:sp>
      <p:sp>
        <p:nvSpPr>
          <p:cNvPr id="7" name="Прямоугольник 6"/>
          <p:cNvSpPr/>
          <p:nvPr/>
        </p:nvSpPr>
        <p:spPr>
          <a:xfrm>
            <a:off x="-384720" y="-12340752"/>
            <a:ext cx="11881320" cy="9730869"/>
          </a:xfrm>
          <a:prstGeom prst="rect">
            <a:avLst/>
          </a:prstGeom>
        </p:spPr>
        <p:txBody>
          <a:bodyPr wrap="square">
            <a:spAutoFit/>
          </a:bodyPr>
          <a:lstStyle/>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а) о реализуемых образовательных программах, в том числе о реализуемых адаптированных образовательных программах, с указанием в отношении каждой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форм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нормативного срока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срока действия государственной аккредитации образовательной программы (при наличии государственной аккредитации), общественной, профессионально-общественной аккредитации образовательной программы (при наличии общественной, профессионально-общественной аккредитации);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языка(х), на котором(</a:t>
            </a:r>
            <a:r>
              <a:rPr lang="ru-RU" sz="900" dirty="0" err="1">
                <a:solidFill>
                  <a:prstClr val="black"/>
                </a:solidFill>
                <a:latin typeface="Times New Roman" panose="02020603050405020304" pitchFamily="18" charset="0"/>
                <a:ea typeface="Times New Roman"/>
                <a:cs typeface="Times New Roman" panose="02020603050405020304" pitchFamily="18" charset="0"/>
              </a:rPr>
              <a:t>ых</a:t>
            </a:r>
            <a:r>
              <a:rPr lang="ru-RU" sz="900" dirty="0">
                <a:solidFill>
                  <a:prstClr val="black"/>
                </a:solidFill>
                <a:latin typeface="Times New Roman" panose="02020603050405020304" pitchFamily="18" charset="0"/>
                <a:ea typeface="Times New Roman"/>
                <a:cs typeface="Times New Roman" panose="02020603050405020304" pitchFamily="18" charset="0"/>
              </a:rPr>
              <a:t>) осуществляется образование (обучение);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учебных предметов, курсов, дисциплин (модулей), предусмотренных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практики, предусмотренной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использовании при реализации образовательной программы электронного обучения и дистанционных образовательных технологий;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б) об описании образовательной программы с приложением образовательной программы в форме электронного документа или в виде активных ссылок, непосредственный переход по которым позволяет получить доступ к страницам Сайта, содержащим информацию, указанную в подпункте "б" подпункта 3.4 пункта 3 настоящих Требований,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учебном плане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аннотации к рабочим программам дисциплин (по каждому учебному предмету, курсу, дисциплине (модулю), практики, в составе образовательной программы) с приложением рабочих программ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календарном учебном графике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методических и иных документах, разработанных образовательной организацией для обеспечения образовательного процесса,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в) о численности обучающихся,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общей численности обучающихся;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федерального бюджета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бюджетов субъектов Российской Федерации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местных бюджетов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по договорам об образовании, заключаемых при приеме на обучение за счет средств физического и (или) юридического лица (далее - договор об оказании платных образовательных услуг)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общеобразовательные программы, дополнительно указывают наименование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профессиональные образовательные программы, дополнительно, для каждой образовательной программы указывают информацию:</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уровне образования;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коде и наименовании профессии, специальности, направления подготовки;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направлениях и результатах научной (научно-исследовательской) деятельности и научно-исследовательской базе для ее осуществления (для образовательных организаций высшего образования и образовательных организаций дополнительного профессионального образования) (при осуществлении научной (научно-исследовательской) деятельности);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приема по каждой профессии, по каждой специальности среднего профессионального образования, по каждому направлению подготовки или специальности высшего образования с различными условиями приема: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федерального бюджета;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бюджетов субъектов Российской Федерации;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местных бюджетов;</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по договорам об оказании платных образовательных услуг;</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средней сумме набранных баллов по всем вступительным испытаниям (при наличии вступительных испытаний);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перевода;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восстановления и отчисления;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г) о лицензии на осуществление образовательной деятельности (выписке из реестра лицензий на осуществление образовательной деятельности).</a:t>
            </a:r>
          </a:p>
        </p:txBody>
      </p:sp>
      <p:sp>
        <p:nvSpPr>
          <p:cNvPr id="9" name="Прямоугольник 8"/>
          <p:cNvSpPr/>
          <p:nvPr/>
        </p:nvSpPr>
        <p:spPr>
          <a:xfrm>
            <a:off x="1271464" y="837985"/>
            <a:ext cx="10081120" cy="307777"/>
          </a:xfrm>
          <a:prstGeom prst="rect">
            <a:avLst/>
          </a:prstGeom>
        </p:spPr>
        <p:txBody>
          <a:bodyPr wrap="square">
            <a:spAutoFit/>
          </a:bodyPr>
          <a:lstStyle/>
          <a:p>
            <a:pPr algn="just">
              <a:spcAft>
                <a:spcPts val="900"/>
              </a:spcAft>
            </a:pPr>
            <a:r>
              <a:rPr lang="ru-RU" sz="1400" dirty="0" smtClean="0">
                <a:solidFill>
                  <a:prstClr val="black"/>
                </a:solidFill>
                <a:latin typeface="Times New Roman" panose="02020603050405020304" pitchFamily="18" charset="0"/>
                <a:ea typeface="Times New Roman"/>
                <a:cs typeface="Times New Roman" panose="02020603050405020304" pitchFamily="18" charset="0"/>
              </a:rPr>
              <a:t>	</a:t>
            </a:r>
            <a:endParaRPr lang="ru-RU" sz="1400" dirty="0">
              <a:solidFill>
                <a:prstClr val="black"/>
              </a:solidFill>
              <a:latin typeface="Times New Roman" panose="02020603050405020304" pitchFamily="18" charset="0"/>
              <a:ea typeface="Calibri"/>
              <a:cs typeface="Times New Roman" panose="02020603050405020304" pitchFamily="18"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5131323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6" y="116633"/>
            <a:ext cx="10225136" cy="504056"/>
          </a:xfrm>
        </p:spPr>
        <p:txBody>
          <a:bodyPr>
            <a:normAutofit fontScale="90000"/>
          </a:bodyPr>
          <a:lstStyle/>
          <a:p>
            <a:pPr lvl="0">
              <a:spcBef>
                <a:spcPts val="0"/>
              </a:spcBef>
              <a:defRPr/>
            </a:pP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a:solidFill>
                  <a:srgbClr val="0000FF"/>
                </a:solidFill>
                <a:latin typeface="Times New Roman" pitchFamily="18" charset="0"/>
                <a:ea typeface="+mn-ea"/>
                <a:cs typeface="+mn-cs"/>
              </a:rPr>
              <a:t/>
            </a:r>
            <a:br>
              <a:rPr lang="ru-RU" altLang="ru-RU" sz="2400" b="1" u="sng" kern="0" dirty="0">
                <a:solidFill>
                  <a:srgbClr val="0000FF"/>
                </a:solidFill>
                <a:latin typeface="Times New Roman" pitchFamily="18" charset="0"/>
                <a:ea typeface="+mn-ea"/>
                <a:cs typeface="+mn-cs"/>
              </a:rPr>
            </a:br>
            <a:endParaRPr lang="ru-RU" sz="22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62024" y="1340768"/>
            <a:ext cx="10634167" cy="5256584"/>
          </a:xfrm>
        </p:spPr>
        <p:txBody>
          <a:bodyPr>
            <a:normAutofit/>
          </a:bodyPr>
          <a:lstStyle/>
          <a:p>
            <a:pPr indent="342900" algn="just">
              <a:spcBef>
                <a:spcPts val="1100"/>
              </a:spcBef>
              <a:spcAft>
                <a:spcPts val="0"/>
              </a:spcAft>
            </a:pPr>
            <a:endParaRPr lang="ru-RU" sz="2000" dirty="0" smtClean="0">
              <a:latin typeface="Times New Roman" panose="02020603050405020304" pitchFamily="18" charset="0"/>
              <a:ea typeface="Times New Roman"/>
              <a:cs typeface="Times New Roman" panose="02020603050405020304" pitchFamily="18" charset="0"/>
            </a:endParaRPr>
          </a:p>
          <a:p>
            <a:pPr lvl="0" indent="0" algn="just">
              <a:spcBef>
                <a:spcPts val="1100"/>
              </a:spcBef>
              <a:buNone/>
            </a:pPr>
            <a:r>
              <a:rPr lang="ru-RU" sz="2000" dirty="0" smtClean="0">
                <a:solidFill>
                  <a:srgbClr val="7030A0"/>
                </a:solidFill>
                <a:latin typeface="Times New Roman" panose="02020603050405020304" pitchFamily="18" charset="0"/>
                <a:ea typeface="Times New Roman"/>
                <a:cs typeface="Times New Roman" panose="02020603050405020304" pitchFamily="18" charset="0"/>
              </a:rPr>
              <a:t>	</a:t>
            </a:r>
            <a:r>
              <a:rPr lang="ru-RU" sz="2400" dirty="0" smtClean="0">
                <a:latin typeface="Arial Black" pitchFamily="34" charset="0"/>
                <a:ea typeface="Times New Roman"/>
                <a:cs typeface="Times New Roman" panose="02020603050405020304" pitchFamily="18" charset="0"/>
              </a:rPr>
              <a:t>о </a:t>
            </a:r>
            <a:r>
              <a:rPr lang="ru-RU" sz="2400" dirty="0">
                <a:latin typeface="Arial Black" pitchFamily="34" charset="0"/>
                <a:ea typeface="Times New Roman"/>
                <a:cs typeface="Times New Roman" panose="02020603050405020304" pitchFamily="18" charset="0"/>
              </a:rPr>
              <a:t>заключенных и планируемых к заключению договорах </a:t>
            </a:r>
            <a:r>
              <a:rPr lang="ru-RU" sz="2400" dirty="0" smtClean="0">
                <a:latin typeface="Arial Black" pitchFamily="34" charset="0"/>
                <a:ea typeface="Times New Roman"/>
                <a:cs typeface="Times New Roman" panose="02020603050405020304" pitchFamily="18" charset="0"/>
              </a:rPr>
              <a:t>                            с </a:t>
            </a:r>
            <a:r>
              <a:rPr lang="ru-RU" sz="2400" dirty="0">
                <a:latin typeface="Arial Black" pitchFamily="34" charset="0"/>
                <a:ea typeface="Times New Roman"/>
                <a:cs typeface="Times New Roman" panose="02020603050405020304" pitchFamily="18" charset="0"/>
              </a:rPr>
              <a:t>иностранными и (или) международными организациями по вопросам образования и </a:t>
            </a:r>
            <a:r>
              <a:rPr lang="ru-RU" sz="2400" dirty="0" smtClean="0">
                <a:latin typeface="Arial Black" pitchFamily="34" charset="0"/>
                <a:ea typeface="Times New Roman"/>
                <a:cs typeface="Times New Roman" panose="02020603050405020304" pitchFamily="18" charset="0"/>
              </a:rPr>
              <a:t>науки.</a:t>
            </a:r>
            <a:endParaRPr lang="ru-RU" sz="2400" dirty="0">
              <a:latin typeface="Arial Black" pitchFamily="34" charset="0"/>
              <a:ea typeface="Times New Roman"/>
              <a:cs typeface="Times New Roman" panose="02020603050405020304" pitchFamily="18" charset="0"/>
            </a:endParaRPr>
          </a:p>
        </p:txBody>
      </p:sp>
      <p:sp>
        <p:nvSpPr>
          <p:cNvPr id="4" name="Прямоугольник 3"/>
          <p:cNvSpPr/>
          <p:nvPr/>
        </p:nvSpPr>
        <p:spPr>
          <a:xfrm flipV="1">
            <a:off x="839416" y="116632"/>
            <a:ext cx="11017224" cy="646331"/>
          </a:xfrm>
          <a:prstGeom prst="rect">
            <a:avLst/>
          </a:prstGeom>
        </p:spPr>
        <p:txBody>
          <a:bodyPr wrap="square">
            <a:spAutoFit/>
          </a:bodyPr>
          <a:lstStyle/>
          <a:p>
            <a:pPr algn="just">
              <a:tabLst>
                <a:tab pos="620395" algn="l"/>
                <a:tab pos="1391285" algn="l"/>
                <a:tab pos="2629535" algn="l"/>
                <a:tab pos="3773170" algn="l"/>
                <a:tab pos="4048760" algn="l"/>
                <a:tab pos="4690745" algn="l"/>
                <a:tab pos="5788660" algn="l"/>
              </a:tabLst>
            </a:pPr>
            <a:endParaRPr lang="ru-RU" dirty="0">
              <a:solidFill>
                <a:prstClr val="black"/>
              </a:solidFill>
              <a:latin typeface="Times New Roman"/>
              <a:ea typeface="Times New Roman"/>
            </a:endParaRPr>
          </a:p>
          <a:p>
            <a:pPr algn="just">
              <a:tabLst>
                <a:tab pos="620395" algn="l"/>
                <a:tab pos="1391285" algn="l"/>
                <a:tab pos="2629535" algn="l"/>
                <a:tab pos="3773170" algn="l"/>
                <a:tab pos="4048760" algn="l"/>
                <a:tab pos="4690745" algn="l"/>
                <a:tab pos="5788660" algn="l"/>
              </a:tabLst>
            </a:pPr>
            <a:r>
              <a:rPr lang="ru-RU" dirty="0" smtClean="0">
                <a:solidFill>
                  <a:prstClr val="black"/>
                </a:solidFill>
                <a:latin typeface="Times New Roman"/>
                <a:ea typeface="Times New Roman"/>
              </a:rPr>
              <a:t>	</a:t>
            </a:r>
            <a:endParaRPr lang="ru-RU" dirty="0">
              <a:solidFill>
                <a:prstClr val="black"/>
              </a:solidFill>
              <a:latin typeface="Times New Roman"/>
              <a:ea typeface="Times New Roman"/>
            </a:endParaRPr>
          </a:p>
        </p:txBody>
      </p:sp>
      <p:sp>
        <p:nvSpPr>
          <p:cNvPr id="6" name="Прямоугольник 5"/>
          <p:cNvSpPr/>
          <p:nvPr/>
        </p:nvSpPr>
        <p:spPr>
          <a:xfrm>
            <a:off x="1415480" y="188640"/>
            <a:ext cx="10153128" cy="830997"/>
          </a:xfrm>
          <a:prstGeom prst="rect">
            <a:avLst/>
          </a:prstGeom>
        </p:spPr>
        <p:txBody>
          <a:bodyPr wrap="square">
            <a:spAutoFit/>
          </a:bodyPr>
          <a:lstStyle/>
          <a:p>
            <a:pPr algn="ctr"/>
            <a:r>
              <a:rPr lang="ru-RU" sz="2400" b="1" dirty="0" smtClean="0">
                <a:solidFill>
                  <a:srgbClr val="C00000"/>
                </a:solidFill>
                <a:latin typeface="Arial Black" pitchFamily="34" charset="0"/>
                <a:ea typeface="Times New Roman"/>
                <a:cs typeface="Times New Roman" panose="02020603050405020304" pitchFamily="18" charset="0"/>
              </a:rPr>
              <a:t>Подраздел «Международное сотрудничество»</a:t>
            </a:r>
          </a:p>
          <a:p>
            <a:pPr algn="ctr"/>
            <a:r>
              <a:rPr lang="ru-RU" sz="2400" b="1" dirty="0" smtClean="0">
                <a:solidFill>
                  <a:srgbClr val="C00000"/>
                </a:solidFill>
                <a:latin typeface="Arial Black" pitchFamily="34" charset="0"/>
                <a:ea typeface="Times New Roman"/>
                <a:cs typeface="Times New Roman" panose="02020603050405020304" pitchFamily="18" charset="0"/>
              </a:rPr>
              <a:t> должен содержать информацию:</a:t>
            </a:r>
          </a:p>
        </p:txBody>
      </p:sp>
      <p:sp>
        <p:nvSpPr>
          <p:cNvPr id="7" name="Прямоугольник 6"/>
          <p:cNvSpPr/>
          <p:nvPr/>
        </p:nvSpPr>
        <p:spPr>
          <a:xfrm>
            <a:off x="-384720" y="-12340752"/>
            <a:ext cx="11881320" cy="9730869"/>
          </a:xfrm>
          <a:prstGeom prst="rect">
            <a:avLst/>
          </a:prstGeom>
        </p:spPr>
        <p:txBody>
          <a:bodyPr wrap="square">
            <a:spAutoFit/>
          </a:bodyPr>
          <a:lstStyle/>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а) о реализуемых образовательных программах, в том числе о реализуемых адаптированных образовательных программах, с указанием в отношении каждой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форм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нормативного срока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срока действия государственной аккредитации образовательной программы (при наличии государственной аккредитации), общественной, профессионально-общественной аккредитации образовательной программы (при наличии общественной, профессионально-общественной аккредитации);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языка(х), на котором(</a:t>
            </a:r>
            <a:r>
              <a:rPr lang="ru-RU" sz="900" dirty="0" err="1">
                <a:solidFill>
                  <a:prstClr val="black"/>
                </a:solidFill>
                <a:latin typeface="Times New Roman" panose="02020603050405020304" pitchFamily="18" charset="0"/>
                <a:ea typeface="Times New Roman"/>
                <a:cs typeface="Times New Roman" panose="02020603050405020304" pitchFamily="18" charset="0"/>
              </a:rPr>
              <a:t>ых</a:t>
            </a:r>
            <a:r>
              <a:rPr lang="ru-RU" sz="900" dirty="0">
                <a:solidFill>
                  <a:prstClr val="black"/>
                </a:solidFill>
                <a:latin typeface="Times New Roman" panose="02020603050405020304" pitchFamily="18" charset="0"/>
                <a:ea typeface="Times New Roman"/>
                <a:cs typeface="Times New Roman" panose="02020603050405020304" pitchFamily="18" charset="0"/>
              </a:rPr>
              <a:t>) осуществляется образование (обучение);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учебных предметов, курсов, дисциплин (модулей), предусмотренных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практики, предусмотренной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использовании при реализации образовательной программы электронного обучения и дистанционных образовательных технологий;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б) об описании образовательной программы с приложением образовательной программы в форме электронного документа или в виде активных ссылок, непосредственный переход по которым позволяет получить доступ к страницам Сайта, содержащим информацию, указанную в подпункте "б" подпункта 3.4 пункта 3 настоящих Требований,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учебном плане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аннотации к рабочим программам дисциплин (по каждому учебному предмету, курсу, дисциплине (модулю), практики, в составе образовательной программы) с приложением рабочих программ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календарном учебном графике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методических и иных документах, разработанных образовательной организацией для обеспечения образовательного процесса,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в) о численности обучающихся,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общей численности обучающихся;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федерального бюджета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бюджетов субъектов Российской Федерации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местных бюджетов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по договорам об образовании, заключаемых при приеме на обучение за счет средств физического и (или) юридического лица (далее - договор об оказании платных образовательных услуг)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общеобразовательные программы, дополнительно указывают наименование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профессиональные образовательные программы, дополнительно, для каждой образовательной программы указывают информацию:</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уровне образования;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коде и наименовании профессии, специальности, направления подготовки;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направлениях и результатах научной (научно-исследовательской) деятельности и научно-исследовательской базе для ее осуществления (для образовательных организаций высшего образования и образовательных организаций дополнительного профессионального образования) (при осуществлении научной (научно-исследовательской) деятельности);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приема по каждой профессии, по каждой специальности среднего профессионального образования, по каждому направлению подготовки или специальности высшего образования с различными условиями приема: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федерального бюджета;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бюджетов субъектов Российской Федерации;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местных бюджетов;</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по договорам об оказании платных образовательных услуг;</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средней сумме набранных баллов по всем вступительным испытаниям (при наличии вступительных испытаний);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перевода;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восстановления и отчисления;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г) о лицензии на осуществление образовательной деятельности (выписке из реестра лицензий на осуществление образовательной деятельности).</a:t>
            </a:r>
          </a:p>
        </p:txBody>
      </p:sp>
      <p:sp>
        <p:nvSpPr>
          <p:cNvPr id="9" name="Прямоугольник 8"/>
          <p:cNvSpPr/>
          <p:nvPr/>
        </p:nvSpPr>
        <p:spPr>
          <a:xfrm>
            <a:off x="1271464" y="837985"/>
            <a:ext cx="10081120" cy="307777"/>
          </a:xfrm>
          <a:prstGeom prst="rect">
            <a:avLst/>
          </a:prstGeom>
        </p:spPr>
        <p:txBody>
          <a:bodyPr wrap="square">
            <a:spAutoFit/>
          </a:bodyPr>
          <a:lstStyle/>
          <a:p>
            <a:pPr algn="just">
              <a:spcAft>
                <a:spcPts val="900"/>
              </a:spcAft>
            </a:pPr>
            <a:r>
              <a:rPr lang="ru-RU" sz="1400" dirty="0" smtClean="0">
                <a:solidFill>
                  <a:prstClr val="black"/>
                </a:solidFill>
                <a:latin typeface="Times New Roman" panose="02020603050405020304" pitchFamily="18" charset="0"/>
                <a:ea typeface="Times New Roman"/>
                <a:cs typeface="Times New Roman" panose="02020603050405020304" pitchFamily="18" charset="0"/>
              </a:rPr>
              <a:t>	</a:t>
            </a:r>
            <a:endParaRPr lang="ru-RU" sz="1400" dirty="0">
              <a:solidFill>
                <a:prstClr val="black"/>
              </a:solidFill>
              <a:latin typeface="Times New Roman" panose="02020603050405020304" pitchFamily="18" charset="0"/>
              <a:ea typeface="Calibri"/>
              <a:cs typeface="Times New Roman" panose="02020603050405020304" pitchFamily="18"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14289219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6" y="116633"/>
            <a:ext cx="10225136" cy="504056"/>
          </a:xfrm>
        </p:spPr>
        <p:txBody>
          <a:bodyPr>
            <a:normAutofit fontScale="90000"/>
          </a:bodyPr>
          <a:lstStyle/>
          <a:p>
            <a:pPr lvl="0">
              <a:spcBef>
                <a:spcPts val="0"/>
              </a:spcBef>
              <a:defRPr/>
            </a:pP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smtClean="0">
                <a:solidFill>
                  <a:srgbClr val="0000FF"/>
                </a:solidFill>
                <a:latin typeface="Times New Roman" pitchFamily="18" charset="0"/>
                <a:ea typeface="+mn-ea"/>
                <a:cs typeface="+mn-cs"/>
              </a:rPr>
              <a:t/>
            </a:r>
            <a:br>
              <a:rPr lang="ru-RU" altLang="ru-RU" sz="2400" b="1" u="sng" kern="0" dirty="0" smtClean="0">
                <a:solidFill>
                  <a:srgbClr val="0000FF"/>
                </a:solidFill>
                <a:latin typeface="Times New Roman" pitchFamily="18" charset="0"/>
                <a:ea typeface="+mn-ea"/>
                <a:cs typeface="+mn-cs"/>
              </a:rPr>
            </a:br>
            <a:r>
              <a:rPr lang="ru-RU" altLang="ru-RU" sz="2400" b="1" u="sng" kern="0" dirty="0">
                <a:solidFill>
                  <a:srgbClr val="0000FF"/>
                </a:solidFill>
                <a:latin typeface="Times New Roman" pitchFamily="18" charset="0"/>
                <a:ea typeface="+mn-ea"/>
                <a:cs typeface="+mn-cs"/>
              </a:rPr>
              <a:t/>
            </a:r>
            <a:br>
              <a:rPr lang="ru-RU" altLang="ru-RU" sz="2400" b="1" u="sng" kern="0" dirty="0">
                <a:solidFill>
                  <a:srgbClr val="0000FF"/>
                </a:solidFill>
                <a:latin typeface="Times New Roman" pitchFamily="18" charset="0"/>
                <a:ea typeface="+mn-ea"/>
                <a:cs typeface="+mn-cs"/>
              </a:rPr>
            </a:br>
            <a:endParaRPr lang="ru-RU" sz="22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94940" y="1412776"/>
            <a:ext cx="10634167" cy="5112568"/>
          </a:xfrm>
        </p:spPr>
        <p:txBody>
          <a:bodyPr>
            <a:noAutofit/>
          </a:bodyPr>
          <a:lstStyle/>
          <a:p>
            <a:pPr lvl="0" indent="0" algn="just">
              <a:spcBef>
                <a:spcPts val="1100"/>
              </a:spcBef>
              <a:buNone/>
            </a:pPr>
            <a:r>
              <a:rPr lang="ru-RU" sz="2000" dirty="0" smtClean="0">
                <a:solidFill>
                  <a:srgbClr val="7030A0"/>
                </a:solidFill>
                <a:latin typeface="Times New Roman" panose="02020603050405020304" pitchFamily="18" charset="0"/>
                <a:ea typeface="Times New Roman"/>
                <a:cs typeface="Times New Roman" panose="02020603050405020304" pitchFamily="18" charset="0"/>
              </a:rPr>
              <a:t>	</a:t>
            </a:r>
            <a:r>
              <a:rPr lang="ru-RU" sz="1800" b="1" dirty="0" smtClean="0">
                <a:solidFill>
                  <a:srgbClr val="FF0000"/>
                </a:solidFill>
                <a:latin typeface="Arial Black" pitchFamily="34" charset="0"/>
                <a:ea typeface="Times New Roman"/>
                <a:cs typeface="Times New Roman" panose="02020603050405020304" pitchFamily="18" charset="0"/>
              </a:rPr>
              <a:t>1)  </a:t>
            </a:r>
            <a:r>
              <a:rPr lang="ru-RU" sz="1800" dirty="0" smtClean="0">
                <a:latin typeface="Arial Black" pitchFamily="34" charset="0"/>
                <a:ea typeface="Times New Roman"/>
                <a:cs typeface="Times New Roman" panose="02020603050405020304" pitchFamily="18" charset="0"/>
              </a:rPr>
              <a:t>об</a:t>
            </a:r>
            <a:r>
              <a:rPr lang="ru-RU" sz="1800" b="1" dirty="0" smtClean="0">
                <a:solidFill>
                  <a:srgbClr val="FF0000"/>
                </a:solidFill>
                <a:latin typeface="Arial Black" pitchFamily="34" charset="0"/>
                <a:ea typeface="Times New Roman"/>
                <a:cs typeface="Times New Roman" panose="02020603050405020304" pitchFamily="18" charset="0"/>
              </a:rPr>
              <a:t> </a:t>
            </a:r>
            <a:r>
              <a:rPr lang="ru-RU" sz="1800" dirty="0" smtClean="0">
                <a:latin typeface="Arial Black" pitchFamily="34" charset="0"/>
                <a:ea typeface="Times New Roman"/>
                <a:cs typeface="Times New Roman" panose="02020603050405020304" pitchFamily="18" charset="0"/>
              </a:rPr>
              <a:t>условиях</a:t>
            </a:r>
            <a:r>
              <a:rPr lang="ru-RU" sz="1800" b="1" dirty="0" smtClean="0">
                <a:solidFill>
                  <a:srgbClr val="FF0000"/>
                </a:solidFill>
                <a:latin typeface="Arial Black" pitchFamily="34" charset="0"/>
                <a:ea typeface="Times New Roman"/>
                <a:cs typeface="Times New Roman" panose="02020603050405020304" pitchFamily="18" charset="0"/>
              </a:rPr>
              <a:t> </a:t>
            </a:r>
            <a:r>
              <a:rPr lang="ru-RU" sz="1800" dirty="0" smtClean="0">
                <a:latin typeface="Arial Black" pitchFamily="34" charset="0"/>
                <a:ea typeface="Times New Roman"/>
                <a:cs typeface="Times New Roman" panose="02020603050405020304" pitchFamily="18" charset="0"/>
              </a:rPr>
              <a:t>питания</a:t>
            </a:r>
            <a:r>
              <a:rPr lang="ru-RU" sz="1800" b="1" dirty="0" smtClean="0">
                <a:solidFill>
                  <a:srgbClr val="FF0000"/>
                </a:solidFill>
                <a:latin typeface="Arial Black" pitchFamily="34" charset="0"/>
                <a:ea typeface="Times New Roman"/>
                <a:cs typeface="Times New Roman" panose="02020603050405020304" pitchFamily="18" charset="0"/>
              </a:rPr>
              <a:t> </a:t>
            </a:r>
            <a:r>
              <a:rPr lang="ru-RU" sz="1800" dirty="0" smtClean="0">
                <a:latin typeface="Arial Black" pitchFamily="34" charset="0"/>
                <a:ea typeface="Times New Roman"/>
                <a:cs typeface="Times New Roman" panose="02020603050405020304" pitchFamily="18" charset="0"/>
              </a:rPr>
              <a:t>и охраны здоровья обучающихся; </a:t>
            </a:r>
          </a:p>
          <a:p>
            <a:pPr lvl="0" indent="0" algn="just">
              <a:spcBef>
                <a:spcPts val="1100"/>
              </a:spcBef>
              <a:buNone/>
            </a:pPr>
            <a:r>
              <a:rPr lang="ru-RU" sz="1800" dirty="0">
                <a:latin typeface="Arial Black" pitchFamily="34" charset="0"/>
                <a:ea typeface="Times New Roman"/>
                <a:cs typeface="Times New Roman" panose="02020603050405020304" pitchFamily="18" charset="0"/>
              </a:rPr>
              <a:t>	</a:t>
            </a:r>
            <a:r>
              <a:rPr lang="ru-RU" sz="1800" b="1" dirty="0" smtClean="0">
                <a:solidFill>
                  <a:srgbClr val="FF0000"/>
                </a:solidFill>
                <a:latin typeface="Arial Black" pitchFamily="34" charset="0"/>
                <a:ea typeface="Times New Roman"/>
                <a:cs typeface="Times New Roman" panose="02020603050405020304" pitchFamily="18" charset="0"/>
              </a:rPr>
              <a:t>2)</a:t>
            </a:r>
            <a:r>
              <a:rPr lang="ru-RU" sz="1800" dirty="0" smtClean="0">
                <a:latin typeface="Arial Black" pitchFamily="34" charset="0"/>
                <a:ea typeface="Times New Roman"/>
                <a:cs typeface="Times New Roman" panose="02020603050405020304" pitchFamily="18" charset="0"/>
              </a:rPr>
              <a:t> об условиях питания обучающихся </a:t>
            </a:r>
            <a:r>
              <a:rPr lang="ru-RU" sz="1800" b="1" dirty="0" smtClean="0">
                <a:solidFill>
                  <a:srgbClr val="FF0000"/>
                </a:solidFill>
                <a:latin typeface="Arial Black" pitchFamily="34" charset="0"/>
                <a:ea typeface="Times New Roman"/>
                <a:cs typeface="Times New Roman" panose="02020603050405020304" pitchFamily="18" charset="0"/>
              </a:rPr>
              <a:t>по образовательным программам начального общего образования </a:t>
            </a:r>
            <a:r>
              <a:rPr lang="ru-RU" sz="1800" b="1" u="sng" dirty="0" smtClean="0">
                <a:solidFill>
                  <a:srgbClr val="FF0000"/>
                </a:solidFill>
                <a:latin typeface="Arial Black" pitchFamily="34" charset="0"/>
                <a:ea typeface="Times New Roman"/>
                <a:cs typeface="Times New Roman" panose="02020603050405020304" pitchFamily="18" charset="0"/>
              </a:rPr>
              <a:t>в государственных и муниципальных общеобразовательных организациях</a:t>
            </a:r>
            <a:r>
              <a:rPr lang="ru-RU" sz="1800" dirty="0" smtClean="0">
                <a:solidFill>
                  <a:srgbClr val="FF0000"/>
                </a:solidFill>
                <a:latin typeface="Arial Black" pitchFamily="34" charset="0"/>
                <a:ea typeface="Times New Roman"/>
                <a:cs typeface="Times New Roman" panose="02020603050405020304" pitchFamily="18" charset="0"/>
              </a:rPr>
              <a:t>, </a:t>
            </a:r>
            <a:r>
              <a:rPr lang="ru-RU" sz="1800" dirty="0" smtClean="0">
                <a:latin typeface="Arial Black" pitchFamily="34" charset="0"/>
                <a:ea typeface="Times New Roman"/>
                <a:cs typeface="Times New Roman" panose="02020603050405020304" pitchFamily="18" charset="0"/>
              </a:rPr>
              <a:t>в том числе:</a:t>
            </a:r>
          </a:p>
          <a:p>
            <a:pPr lvl="0" indent="0" algn="just">
              <a:spcBef>
                <a:spcPts val="1100"/>
              </a:spcBef>
              <a:buNone/>
            </a:pPr>
            <a:r>
              <a:rPr lang="ru-RU" sz="1800" dirty="0">
                <a:latin typeface="Arial Black" pitchFamily="34" charset="0"/>
                <a:ea typeface="Times New Roman"/>
                <a:cs typeface="Times New Roman" panose="02020603050405020304" pitchFamily="18" charset="0"/>
              </a:rPr>
              <a:t>	</a:t>
            </a:r>
            <a:r>
              <a:rPr lang="ru-RU" sz="1800" dirty="0" smtClean="0">
                <a:latin typeface="Arial Black" pitchFamily="34" charset="0"/>
                <a:ea typeface="Times New Roman"/>
                <a:cs typeface="Times New Roman" panose="02020603050405020304" pitchFamily="18" charset="0"/>
              </a:rPr>
              <a:t>	</a:t>
            </a:r>
            <a:r>
              <a:rPr lang="ru-RU" sz="1800" b="1" dirty="0" smtClean="0">
                <a:solidFill>
                  <a:srgbClr val="FF0000"/>
                </a:solidFill>
                <a:latin typeface="Arial Black" pitchFamily="34" charset="0"/>
                <a:ea typeface="Times New Roman"/>
                <a:cs typeface="Times New Roman" panose="02020603050405020304" pitchFamily="18" charset="0"/>
              </a:rPr>
              <a:t>а)</a:t>
            </a:r>
            <a:r>
              <a:rPr lang="ru-RU" sz="1800" dirty="0" smtClean="0">
                <a:latin typeface="Arial Black" pitchFamily="34" charset="0"/>
                <a:ea typeface="Times New Roman"/>
                <a:cs typeface="Times New Roman" panose="02020603050405020304" pitchFamily="18" charset="0"/>
              </a:rPr>
              <a:t> меню ежедневного горячего питания,</a:t>
            </a:r>
          </a:p>
          <a:p>
            <a:pPr lvl="0" indent="0" algn="just">
              <a:spcBef>
                <a:spcPts val="1100"/>
              </a:spcBef>
              <a:buNone/>
            </a:pPr>
            <a:r>
              <a:rPr lang="ru-RU" sz="1800" dirty="0" smtClean="0">
                <a:latin typeface="Arial Black" pitchFamily="34" charset="0"/>
                <a:ea typeface="Times New Roman"/>
                <a:cs typeface="Times New Roman" panose="02020603050405020304" pitchFamily="18" charset="0"/>
              </a:rPr>
              <a:t>		</a:t>
            </a:r>
            <a:r>
              <a:rPr lang="ru-RU" sz="1800" b="1" dirty="0" smtClean="0">
                <a:solidFill>
                  <a:srgbClr val="FF0000"/>
                </a:solidFill>
                <a:latin typeface="Arial Black" pitchFamily="34" charset="0"/>
                <a:ea typeface="Times New Roman"/>
                <a:cs typeface="Times New Roman" panose="02020603050405020304" pitchFamily="18" charset="0"/>
              </a:rPr>
              <a:t>б)</a:t>
            </a:r>
            <a:r>
              <a:rPr lang="ru-RU" sz="1800" dirty="0" smtClean="0">
                <a:latin typeface="Arial Black" pitchFamily="34" charset="0"/>
                <a:ea typeface="Times New Roman"/>
                <a:cs typeface="Times New Roman" panose="02020603050405020304" pitchFamily="18" charset="0"/>
              </a:rPr>
              <a:t> информацию о наличии диетического меню в общеобразовательной организации,</a:t>
            </a:r>
          </a:p>
          <a:p>
            <a:pPr lvl="0" indent="0" algn="just">
              <a:spcBef>
                <a:spcPts val="1100"/>
              </a:spcBef>
              <a:buNone/>
            </a:pPr>
            <a:r>
              <a:rPr lang="ru-RU" sz="1800" dirty="0">
                <a:latin typeface="Arial Black" pitchFamily="34" charset="0"/>
                <a:ea typeface="Times New Roman"/>
                <a:cs typeface="Times New Roman" panose="02020603050405020304" pitchFamily="18" charset="0"/>
              </a:rPr>
              <a:t>	</a:t>
            </a:r>
            <a:r>
              <a:rPr lang="ru-RU" sz="1800" dirty="0" smtClean="0">
                <a:latin typeface="Arial Black" pitchFamily="34" charset="0"/>
                <a:ea typeface="Times New Roman"/>
                <a:cs typeface="Times New Roman" panose="02020603050405020304" pitchFamily="18" charset="0"/>
              </a:rPr>
              <a:t>	</a:t>
            </a:r>
            <a:r>
              <a:rPr lang="ru-RU" sz="1800" b="1" dirty="0" smtClean="0">
                <a:solidFill>
                  <a:srgbClr val="FF0000"/>
                </a:solidFill>
                <a:latin typeface="Arial Black" pitchFamily="34" charset="0"/>
                <a:ea typeface="Times New Roman"/>
                <a:cs typeface="Times New Roman" panose="02020603050405020304" pitchFamily="18" charset="0"/>
              </a:rPr>
              <a:t>в)</a:t>
            </a:r>
            <a:r>
              <a:rPr lang="ru-RU" sz="1800" dirty="0">
                <a:latin typeface="Arial Black" pitchFamily="34" charset="0"/>
                <a:ea typeface="Times New Roman"/>
                <a:cs typeface="Times New Roman" panose="02020603050405020304" pitchFamily="18" charset="0"/>
              </a:rPr>
              <a:t> </a:t>
            </a:r>
            <a:r>
              <a:rPr lang="ru-RU" sz="1800" dirty="0" smtClean="0">
                <a:latin typeface="Arial Black" pitchFamily="34" charset="0"/>
                <a:ea typeface="Times New Roman"/>
                <a:cs typeface="Times New Roman" panose="02020603050405020304" pitchFamily="18" charset="0"/>
              </a:rPr>
              <a:t>перечни юридических лиц и индивидуальных предпринимателей, оказывающих услуги по организации питания в общеобразовательной организации,</a:t>
            </a:r>
          </a:p>
          <a:p>
            <a:pPr lvl="0" indent="0" algn="just">
              <a:spcBef>
                <a:spcPts val="1100"/>
              </a:spcBef>
              <a:buNone/>
            </a:pPr>
            <a:r>
              <a:rPr lang="ru-RU" sz="1800" dirty="0">
                <a:latin typeface="Arial Black" pitchFamily="34" charset="0"/>
                <a:ea typeface="Times New Roman"/>
                <a:cs typeface="Times New Roman" panose="02020603050405020304" pitchFamily="18" charset="0"/>
              </a:rPr>
              <a:t>	</a:t>
            </a:r>
            <a:r>
              <a:rPr lang="ru-RU" sz="1800" dirty="0" smtClean="0">
                <a:latin typeface="Arial Black" pitchFamily="34" charset="0"/>
                <a:ea typeface="Times New Roman"/>
                <a:cs typeface="Times New Roman" panose="02020603050405020304" pitchFamily="18" charset="0"/>
              </a:rPr>
              <a:t>	</a:t>
            </a:r>
            <a:r>
              <a:rPr lang="ru-RU" sz="1800" b="1" dirty="0" smtClean="0">
                <a:solidFill>
                  <a:srgbClr val="FF0000"/>
                </a:solidFill>
                <a:latin typeface="Arial Black" pitchFamily="34" charset="0"/>
                <a:ea typeface="Times New Roman"/>
                <a:cs typeface="Times New Roman" panose="02020603050405020304" pitchFamily="18" charset="0"/>
              </a:rPr>
              <a:t>г)</a:t>
            </a:r>
            <a:r>
              <a:rPr lang="ru-RU" sz="1800" dirty="0" smtClean="0">
                <a:latin typeface="Arial Black" pitchFamily="34" charset="0"/>
                <a:ea typeface="Times New Roman"/>
                <a:cs typeface="Times New Roman" panose="02020603050405020304" pitchFamily="18" charset="0"/>
              </a:rPr>
              <a:t> перечни юридических лиц и индивидуальных предпринимателей, поставляющих (реализующих) пищевые продукты и продовольственное сырье в общеобразовательную организацию,</a:t>
            </a:r>
          </a:p>
          <a:p>
            <a:pPr lvl="0" indent="0" algn="just">
              <a:spcBef>
                <a:spcPts val="1100"/>
              </a:spcBef>
              <a:buNone/>
            </a:pPr>
            <a:r>
              <a:rPr lang="ru-RU" sz="1800" dirty="0">
                <a:latin typeface="Arial Black" pitchFamily="34" charset="0"/>
                <a:ea typeface="Times New Roman"/>
                <a:cs typeface="Times New Roman" panose="02020603050405020304" pitchFamily="18" charset="0"/>
              </a:rPr>
              <a:t>	</a:t>
            </a:r>
            <a:r>
              <a:rPr lang="ru-RU" sz="1800" dirty="0" smtClean="0">
                <a:latin typeface="Arial Black" pitchFamily="34" charset="0"/>
                <a:ea typeface="Times New Roman"/>
                <a:cs typeface="Times New Roman" panose="02020603050405020304" pitchFamily="18" charset="0"/>
              </a:rPr>
              <a:t>	</a:t>
            </a:r>
            <a:r>
              <a:rPr lang="ru-RU" sz="1800" b="1" dirty="0" smtClean="0">
                <a:solidFill>
                  <a:srgbClr val="FF0000"/>
                </a:solidFill>
                <a:latin typeface="Arial Black" pitchFamily="34" charset="0"/>
                <a:ea typeface="Times New Roman"/>
                <a:cs typeface="Times New Roman" panose="02020603050405020304" pitchFamily="18" charset="0"/>
              </a:rPr>
              <a:t>д)</a:t>
            </a:r>
            <a:r>
              <a:rPr lang="ru-RU" sz="1800" dirty="0" smtClean="0">
                <a:latin typeface="Arial Black" pitchFamily="34" charset="0"/>
                <a:ea typeface="Times New Roman"/>
                <a:cs typeface="Times New Roman" panose="02020603050405020304" pitchFamily="18" charset="0"/>
              </a:rPr>
              <a:t> форму обратной связи для родителей обучающихся и ответы на вопросы родителей по питанию.</a:t>
            </a:r>
          </a:p>
        </p:txBody>
      </p:sp>
      <p:sp>
        <p:nvSpPr>
          <p:cNvPr id="4" name="Прямоугольник 3"/>
          <p:cNvSpPr/>
          <p:nvPr/>
        </p:nvSpPr>
        <p:spPr>
          <a:xfrm flipV="1">
            <a:off x="839416" y="116632"/>
            <a:ext cx="11017224" cy="646331"/>
          </a:xfrm>
          <a:prstGeom prst="rect">
            <a:avLst/>
          </a:prstGeom>
        </p:spPr>
        <p:txBody>
          <a:bodyPr wrap="square">
            <a:spAutoFit/>
          </a:bodyPr>
          <a:lstStyle/>
          <a:p>
            <a:pPr algn="just">
              <a:tabLst>
                <a:tab pos="620395" algn="l"/>
                <a:tab pos="1391285" algn="l"/>
                <a:tab pos="2629535" algn="l"/>
                <a:tab pos="3773170" algn="l"/>
                <a:tab pos="4048760" algn="l"/>
                <a:tab pos="4690745" algn="l"/>
                <a:tab pos="5788660" algn="l"/>
              </a:tabLst>
            </a:pPr>
            <a:endParaRPr lang="ru-RU" dirty="0">
              <a:solidFill>
                <a:prstClr val="black"/>
              </a:solidFill>
              <a:latin typeface="Times New Roman"/>
              <a:ea typeface="Times New Roman"/>
            </a:endParaRPr>
          </a:p>
          <a:p>
            <a:pPr algn="just">
              <a:tabLst>
                <a:tab pos="620395" algn="l"/>
                <a:tab pos="1391285" algn="l"/>
                <a:tab pos="2629535" algn="l"/>
                <a:tab pos="3773170" algn="l"/>
                <a:tab pos="4048760" algn="l"/>
                <a:tab pos="4690745" algn="l"/>
                <a:tab pos="5788660" algn="l"/>
              </a:tabLst>
            </a:pPr>
            <a:r>
              <a:rPr lang="ru-RU" dirty="0" smtClean="0">
                <a:solidFill>
                  <a:prstClr val="black"/>
                </a:solidFill>
                <a:latin typeface="Times New Roman"/>
                <a:ea typeface="Times New Roman"/>
              </a:rPr>
              <a:t>	</a:t>
            </a:r>
            <a:endParaRPr lang="ru-RU" dirty="0">
              <a:solidFill>
                <a:prstClr val="black"/>
              </a:solidFill>
              <a:latin typeface="Times New Roman"/>
              <a:ea typeface="Times New Roman"/>
            </a:endParaRPr>
          </a:p>
        </p:txBody>
      </p:sp>
      <p:sp>
        <p:nvSpPr>
          <p:cNvPr id="6" name="Прямоугольник 5"/>
          <p:cNvSpPr/>
          <p:nvPr/>
        </p:nvSpPr>
        <p:spPr>
          <a:xfrm>
            <a:off x="1076002" y="162798"/>
            <a:ext cx="10708629" cy="830997"/>
          </a:xfrm>
          <a:prstGeom prst="rect">
            <a:avLst/>
          </a:prstGeom>
        </p:spPr>
        <p:txBody>
          <a:bodyPr wrap="square">
            <a:spAutoFit/>
          </a:bodyPr>
          <a:lstStyle/>
          <a:p>
            <a:pPr algn="ctr"/>
            <a:r>
              <a:rPr lang="ru-RU" sz="2400" b="1" dirty="0" smtClean="0">
                <a:solidFill>
                  <a:srgbClr val="C00000"/>
                </a:solidFill>
                <a:latin typeface="Arial Black" pitchFamily="34" charset="0"/>
                <a:ea typeface="Times New Roman"/>
                <a:cs typeface="Times New Roman" panose="02020603050405020304" pitchFamily="18" charset="0"/>
              </a:rPr>
              <a:t>Подраздел </a:t>
            </a:r>
            <a:r>
              <a:rPr lang="ru-RU" sz="2400" b="1" dirty="0">
                <a:solidFill>
                  <a:srgbClr val="C00000"/>
                </a:solidFill>
                <a:latin typeface="Arial Black" pitchFamily="34" charset="0"/>
                <a:ea typeface="Times New Roman"/>
                <a:cs typeface="Times New Roman" panose="02020603050405020304" pitchFamily="18" charset="0"/>
              </a:rPr>
              <a:t> </a:t>
            </a:r>
            <a:r>
              <a:rPr lang="ru-RU" sz="2400" b="1" dirty="0" smtClean="0">
                <a:solidFill>
                  <a:srgbClr val="C00000"/>
                </a:solidFill>
                <a:latin typeface="Arial Black" pitchFamily="34" charset="0"/>
                <a:ea typeface="Times New Roman"/>
                <a:cs typeface="Times New Roman" panose="02020603050405020304" pitchFamily="18" charset="0"/>
              </a:rPr>
              <a:t>«</a:t>
            </a:r>
            <a:r>
              <a:rPr lang="ru-RU" sz="2400" b="1" dirty="0">
                <a:solidFill>
                  <a:srgbClr val="C00000"/>
                </a:solidFill>
                <a:latin typeface="Arial Black" pitchFamily="34" charset="0"/>
                <a:ea typeface="Times New Roman"/>
                <a:cs typeface="Times New Roman" panose="02020603050405020304" pitchFamily="18" charset="0"/>
              </a:rPr>
              <a:t>Организация питания в образовательной организации</a:t>
            </a:r>
            <a:r>
              <a:rPr lang="ru-RU" sz="2400" b="1" dirty="0" smtClean="0">
                <a:solidFill>
                  <a:srgbClr val="C00000"/>
                </a:solidFill>
                <a:latin typeface="Arial Black" pitchFamily="34" charset="0"/>
                <a:ea typeface="Times New Roman"/>
                <a:cs typeface="Times New Roman" panose="02020603050405020304" pitchFamily="18" charset="0"/>
              </a:rPr>
              <a:t>» должен содержать информацию:</a:t>
            </a:r>
            <a:r>
              <a:rPr lang="ru-RU" sz="2400" dirty="0" smtClean="0">
                <a:latin typeface="Arial Black" pitchFamily="34" charset="0"/>
                <a:cs typeface="Times New Roman" pitchFamily="18" charset="0"/>
              </a:rPr>
              <a:t> </a:t>
            </a:r>
            <a:endParaRPr lang="ru-RU" sz="2000" dirty="0" smtClean="0">
              <a:latin typeface="Arial Black" pitchFamily="34" charset="0"/>
            </a:endParaRPr>
          </a:p>
        </p:txBody>
      </p:sp>
      <p:sp>
        <p:nvSpPr>
          <p:cNvPr id="7" name="Прямоугольник 6"/>
          <p:cNvSpPr/>
          <p:nvPr/>
        </p:nvSpPr>
        <p:spPr>
          <a:xfrm>
            <a:off x="-384720" y="-12340752"/>
            <a:ext cx="11881320" cy="9730869"/>
          </a:xfrm>
          <a:prstGeom prst="rect">
            <a:avLst/>
          </a:prstGeom>
        </p:spPr>
        <p:txBody>
          <a:bodyPr wrap="square">
            <a:spAutoFit/>
          </a:bodyPr>
          <a:lstStyle/>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а) о реализуемых образовательных программах, в том числе о реализуемых адаптированных образовательных программах, с указанием в отношении каждой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форм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нормативного срока обучения;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срока действия государственной аккредитации образовательной программы (при наличии государственной аккредитации), общественной, профессионально-общественной аккредитации образовательной программы (при наличии общественной, профессионально-общественной аккредитации);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языка(х), на котором(</a:t>
            </a:r>
            <a:r>
              <a:rPr lang="ru-RU" sz="900" dirty="0" err="1">
                <a:solidFill>
                  <a:prstClr val="black"/>
                </a:solidFill>
                <a:latin typeface="Times New Roman" panose="02020603050405020304" pitchFamily="18" charset="0"/>
                <a:ea typeface="Times New Roman"/>
                <a:cs typeface="Times New Roman" panose="02020603050405020304" pitchFamily="18" charset="0"/>
              </a:rPr>
              <a:t>ых</a:t>
            </a:r>
            <a:r>
              <a:rPr lang="ru-RU" sz="900" dirty="0">
                <a:solidFill>
                  <a:prstClr val="black"/>
                </a:solidFill>
                <a:latin typeface="Times New Roman" panose="02020603050405020304" pitchFamily="18" charset="0"/>
                <a:ea typeface="Times New Roman"/>
                <a:cs typeface="Times New Roman" panose="02020603050405020304" pitchFamily="18" charset="0"/>
              </a:rPr>
              <a:t>) осуществляется образование (обучение);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учебных предметов, курсов, дисциплин (модулей), предусмотренных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практики, предусмотренной соответствующей образовательной программой;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использовании при реализации образовательной программы электронного обучения и дистанционных образовательных технологий;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б) об описании образовательной программы с приложением образовательной программы в форме электронного документа или в виде активных ссылок, непосредственный переход по которым позволяет получить доступ к страницам Сайта, содержащим информацию, указанную в подпункте "б" подпункта 3.4 пункта 3 настоящих Требований,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учебном плане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аннотации к рабочим программам дисциплин (по каждому учебному предмету, курсу, дисциплине (модулю), практики, в составе образовательной программы) с приложением рабочих программ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календарном учебном графике с приложением его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методических и иных документах, разработанных образовательной организацией для обеспечения образовательного процесса, в виде электронного документа;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в) о численности обучающихся, в том числе:</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общей численности обучающихся;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федерального бюджета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бюджетов субъектов Российской Федерации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за счет бюджетных ассигнований местных бюджетов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численности обучающихся по договорам об образовании, заключаемых при приеме на обучение за счет средств физического и (или) юридического лица (далее - договор об оказании платных образовательных услуг) (в том числе с выделением численности обучающихся, являющихся иностранными гражданами).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общеобразовательные программы, дополнительно указывают наименование образовательной программы.</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Образовательные организации, реализующие профессиональные образовательные программы, дополнительно, для каждой образовательной программы указывают информацию:</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об уровне образования;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коде и наименовании профессии, специальности, направления подготовки;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направлениях и результатах научной (научно-исследовательской) деятельности и научно-исследовательской базе для ее осуществления (для образовательных организаций высшего образования и образовательных организаций дополнительного профессионального образования) (при осуществлении научной (научно-исследовательской) деятельности);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приема по каждой профессии, по каждой специальности среднего профессионального образования, по каждому направлению подготовки или специальности высшего образования с различными условиями приема: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федерального бюджета;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бюджетов субъектов Российской Федерации;</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на места, финансируемые за счет бюджетных ассигнований местных бюджетов;</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по договорам об оказании платных образовательных услуг;</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средней сумме набранных баллов по всем вступительным испытаниям (при наличии вступительных испытаний);</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перевода;</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о результатах восстановления и отчисления;</a:t>
            </a:r>
          </a:p>
          <a:p>
            <a:pPr indent="342900" algn="just">
              <a:spcBef>
                <a:spcPts val="1100"/>
              </a:spcBef>
            </a:pPr>
            <a:r>
              <a:rPr lang="ru-RU" sz="900" dirty="0">
                <a:solidFill>
                  <a:prstClr val="black"/>
                </a:solidFill>
                <a:latin typeface="Times New Roman" panose="02020603050405020304" pitchFamily="18" charset="0"/>
                <a:ea typeface="Times New Roman"/>
                <a:cs typeface="Times New Roman" panose="02020603050405020304" pitchFamily="18" charset="0"/>
              </a:rPr>
              <a:t>г) о лицензии на осуществление образовательной деятельности (выписке из реестра лицензий на осуществление образовательной деятельности).</a:t>
            </a:r>
          </a:p>
        </p:txBody>
      </p:sp>
      <p:sp>
        <p:nvSpPr>
          <p:cNvPr id="9" name="Прямоугольник 8"/>
          <p:cNvSpPr/>
          <p:nvPr/>
        </p:nvSpPr>
        <p:spPr>
          <a:xfrm>
            <a:off x="1271464" y="837985"/>
            <a:ext cx="10081120" cy="307777"/>
          </a:xfrm>
          <a:prstGeom prst="rect">
            <a:avLst/>
          </a:prstGeom>
        </p:spPr>
        <p:txBody>
          <a:bodyPr wrap="square">
            <a:spAutoFit/>
          </a:bodyPr>
          <a:lstStyle/>
          <a:p>
            <a:pPr algn="just">
              <a:spcAft>
                <a:spcPts val="900"/>
              </a:spcAft>
            </a:pPr>
            <a:r>
              <a:rPr lang="ru-RU" sz="1400" dirty="0" smtClean="0">
                <a:solidFill>
                  <a:prstClr val="black"/>
                </a:solidFill>
                <a:latin typeface="Times New Roman" panose="02020603050405020304" pitchFamily="18" charset="0"/>
                <a:ea typeface="Times New Roman"/>
                <a:cs typeface="Times New Roman" panose="02020603050405020304" pitchFamily="18" charset="0"/>
              </a:rPr>
              <a:t>	</a:t>
            </a:r>
            <a:endParaRPr lang="ru-RU" sz="1400" dirty="0">
              <a:solidFill>
                <a:prstClr val="black"/>
              </a:solidFill>
              <a:latin typeface="Times New Roman" panose="02020603050405020304" pitchFamily="18" charset="0"/>
              <a:ea typeface="Calibri"/>
              <a:cs typeface="Times New Roman" panose="02020603050405020304" pitchFamily="18"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35135387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5480" y="188640"/>
            <a:ext cx="9793088" cy="353673"/>
          </a:xfrm>
        </p:spPr>
        <p:txBody>
          <a:bodyPr>
            <a:noAutofit/>
          </a:bodyPr>
          <a:lstStyle/>
          <a:p>
            <a:r>
              <a:rPr lang="ru-RU" sz="1800" b="1" dirty="0">
                <a:solidFill>
                  <a:srgbClr val="00B050"/>
                </a:solidFill>
                <a:latin typeface="Times New Roman" panose="02020603050405020304" pitchFamily="18" charset="0"/>
                <a:ea typeface="Times New Roman"/>
                <a:cs typeface="Times New Roman" panose="02020603050405020304" pitchFamily="18" charset="0"/>
              </a:rPr>
              <a:t/>
            </a:r>
            <a:br>
              <a:rPr lang="ru-RU" sz="1800" b="1" dirty="0">
                <a:solidFill>
                  <a:srgbClr val="00B050"/>
                </a:solidFill>
                <a:latin typeface="Times New Roman" panose="02020603050405020304" pitchFamily="18" charset="0"/>
                <a:ea typeface="Times New Roman"/>
                <a:cs typeface="Times New Roman" panose="02020603050405020304" pitchFamily="18" charset="0"/>
              </a:rPr>
            </a:br>
            <a:endParaRPr lang="ru-RU" sz="18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9416" y="188640"/>
            <a:ext cx="10657184" cy="6552728"/>
          </a:xfrm>
        </p:spPr>
        <p:txBody>
          <a:bodyPr>
            <a:noAutofit/>
          </a:bodyPr>
          <a:lstStyle/>
          <a:p>
            <a:pPr marL="0" lvl="0" indent="0" algn="ctr">
              <a:spcBef>
                <a:spcPts val="0"/>
              </a:spcBef>
              <a:buNone/>
            </a:pPr>
            <a:r>
              <a:rPr lang="ru-RU" sz="1400" dirty="0" smtClean="0">
                <a:latin typeface="Times New Roman" panose="02020603050405020304" pitchFamily="18" charset="0"/>
                <a:ea typeface="Times New Roman"/>
                <a:cs typeface="Times New Roman" panose="02020603050405020304" pitchFamily="18" charset="0"/>
              </a:rPr>
              <a:t>	</a:t>
            </a:r>
            <a:r>
              <a:rPr lang="ru-RU" sz="1400" b="1" dirty="0" smtClean="0">
                <a:solidFill>
                  <a:srgbClr val="C00000"/>
                </a:solidFill>
                <a:latin typeface="Times New Roman" panose="02020603050405020304" pitchFamily="18" charset="0"/>
                <a:ea typeface="Times New Roman"/>
                <a:cs typeface="Times New Roman" panose="02020603050405020304" pitchFamily="18" charset="0"/>
              </a:rPr>
              <a:t>	</a:t>
            </a:r>
            <a:r>
              <a:rPr lang="ru-RU" altLang="ru-RU" sz="1800" b="1" kern="0" dirty="0">
                <a:solidFill>
                  <a:srgbClr val="C00000"/>
                </a:solidFill>
                <a:latin typeface="Arial Black" pitchFamily="34" charset="0"/>
                <a:cs typeface="Times New Roman" pitchFamily="18" charset="0"/>
              </a:rPr>
              <a:t>Приказ Федеральной службы по надзору в сфере образования и науки </a:t>
            </a:r>
            <a:r>
              <a:rPr lang="ru-RU" altLang="ru-RU" sz="1800" b="1" kern="0" dirty="0" smtClean="0">
                <a:solidFill>
                  <a:srgbClr val="C00000"/>
                </a:solidFill>
                <a:latin typeface="Arial Black" pitchFamily="34" charset="0"/>
                <a:cs typeface="Times New Roman" pitchFamily="18" charset="0"/>
              </a:rPr>
              <a:t>от </a:t>
            </a:r>
            <a:r>
              <a:rPr lang="ru-RU" altLang="ru-RU" sz="1800" b="1" kern="0" dirty="0">
                <a:solidFill>
                  <a:srgbClr val="C00000"/>
                </a:solidFill>
                <a:latin typeface="Arial Black" pitchFamily="34" charset="0"/>
                <a:cs typeface="Times New Roman" pitchFamily="18" charset="0"/>
              </a:rPr>
              <a:t>4 августа 2023 года № 1493 «Об утверждении требований к структуре официального сайта образовательной организации в информационно-телекоммуникационной сети «Интернет» </a:t>
            </a:r>
            <a:endParaRPr lang="ru-RU" altLang="ru-RU" sz="1800" b="1" kern="0" dirty="0" smtClean="0">
              <a:solidFill>
                <a:srgbClr val="C00000"/>
              </a:solidFill>
              <a:latin typeface="Arial Black" pitchFamily="34" charset="0"/>
              <a:cs typeface="Times New Roman" pitchFamily="18" charset="0"/>
            </a:endParaRPr>
          </a:p>
          <a:p>
            <a:pPr marL="0" lvl="0" indent="0" algn="ctr">
              <a:spcBef>
                <a:spcPts val="0"/>
              </a:spcBef>
              <a:buNone/>
            </a:pPr>
            <a:r>
              <a:rPr lang="ru-RU" altLang="ru-RU" sz="1800" b="1" kern="0" dirty="0" smtClean="0">
                <a:solidFill>
                  <a:srgbClr val="C00000"/>
                </a:solidFill>
                <a:latin typeface="Arial Black" pitchFamily="34" charset="0"/>
                <a:cs typeface="Times New Roman" pitchFamily="18" charset="0"/>
              </a:rPr>
              <a:t>и </a:t>
            </a:r>
            <a:r>
              <a:rPr lang="ru-RU" altLang="ru-RU" sz="1800" b="1" kern="0" dirty="0">
                <a:solidFill>
                  <a:srgbClr val="C00000"/>
                </a:solidFill>
                <a:latin typeface="Arial Black" pitchFamily="34" charset="0"/>
                <a:cs typeface="Times New Roman" pitchFamily="18" charset="0"/>
              </a:rPr>
              <a:t>формату представления информации» </a:t>
            </a:r>
            <a:endParaRPr lang="ru-RU" altLang="ru-RU" sz="1800" b="1" kern="0" dirty="0" smtClean="0">
              <a:solidFill>
                <a:srgbClr val="C00000"/>
              </a:solidFill>
              <a:latin typeface="Arial Black" pitchFamily="34" charset="0"/>
              <a:cs typeface="Times New Roman" pitchFamily="18" charset="0"/>
            </a:endParaRPr>
          </a:p>
          <a:p>
            <a:pPr marL="0" lvl="0" indent="0" algn="ctr">
              <a:spcBef>
                <a:spcPts val="0"/>
              </a:spcBef>
              <a:buNone/>
            </a:pPr>
            <a:endParaRPr lang="ru-RU" sz="1400" b="1" i="1" dirty="0" smtClean="0">
              <a:solidFill>
                <a:srgbClr val="FF0000"/>
              </a:solidFill>
              <a:latin typeface="Times New Roman" panose="02020603050405020304" pitchFamily="18" charset="0"/>
              <a:ea typeface="Times New Roman"/>
              <a:cs typeface="Times New Roman" panose="02020603050405020304" pitchFamily="18" charset="0"/>
            </a:endParaRPr>
          </a:p>
          <a:p>
            <a:pPr marL="0" lvl="0" indent="0" algn="just">
              <a:spcBef>
                <a:spcPts val="0"/>
              </a:spcBef>
              <a:buNone/>
            </a:pPr>
            <a:r>
              <a:rPr lang="ru-RU" sz="1400" b="1" dirty="0" smtClean="0">
                <a:solidFill>
                  <a:srgbClr val="FF0000"/>
                </a:solidFill>
                <a:latin typeface="Times New Roman" pitchFamily="18" charset="0"/>
                <a:ea typeface="Times New Roman"/>
                <a:cs typeface="Times New Roman" panose="02020603050405020304" pitchFamily="18" charset="0"/>
              </a:rPr>
              <a:t>	</a:t>
            </a:r>
            <a:r>
              <a:rPr lang="ru-RU" sz="1050" b="1" dirty="0" smtClean="0">
                <a:solidFill>
                  <a:srgbClr val="FF0000"/>
                </a:solidFill>
                <a:latin typeface="Arial Black" pitchFamily="34" charset="0"/>
                <a:ea typeface="Times New Roman"/>
                <a:cs typeface="Times New Roman" panose="02020603050405020304" pitchFamily="18" charset="0"/>
              </a:rPr>
              <a:t>1. Сайт </a:t>
            </a:r>
            <a:r>
              <a:rPr lang="ru-RU" sz="1050" b="1" dirty="0">
                <a:solidFill>
                  <a:srgbClr val="FF0000"/>
                </a:solidFill>
                <a:latin typeface="Arial Black" pitchFamily="34" charset="0"/>
                <a:ea typeface="Times New Roman"/>
                <a:cs typeface="Times New Roman" panose="02020603050405020304" pitchFamily="18" charset="0"/>
              </a:rPr>
              <a:t>должен иметь версию для </a:t>
            </a:r>
            <a:r>
              <a:rPr lang="ru-RU" sz="1050" b="1" dirty="0" smtClean="0">
                <a:solidFill>
                  <a:srgbClr val="FF0000"/>
                </a:solidFill>
                <a:latin typeface="Arial Black" pitchFamily="34" charset="0"/>
                <a:ea typeface="Times New Roman"/>
                <a:cs typeface="Times New Roman" panose="02020603050405020304" pitchFamily="18" charset="0"/>
              </a:rPr>
              <a:t>слабовидящих (пункт 21). </a:t>
            </a:r>
            <a:r>
              <a:rPr lang="ru-RU" sz="1050" b="1" i="1" dirty="0">
                <a:solidFill>
                  <a:srgbClr val="FF0000"/>
                </a:solidFill>
                <a:latin typeface="Arial Black" pitchFamily="34" charset="0"/>
                <a:ea typeface="Times New Roman"/>
                <a:cs typeface="Times New Roman" panose="02020603050405020304" pitchFamily="18" charset="0"/>
              </a:rPr>
              <a:t>	</a:t>
            </a:r>
            <a:endParaRPr lang="ru-RU" sz="1050" b="1" i="1" dirty="0">
              <a:solidFill>
                <a:srgbClr val="FF0000"/>
              </a:solidFill>
              <a:latin typeface="Arial Black" pitchFamily="34" charset="0"/>
              <a:ea typeface="Calibri"/>
              <a:cs typeface="Times New Roman" panose="02020603050405020304" pitchFamily="18" charset="0"/>
            </a:endParaRPr>
          </a:p>
          <a:p>
            <a:pPr indent="0" algn="just">
              <a:lnSpc>
                <a:spcPct val="115000"/>
              </a:lnSpc>
              <a:spcAft>
                <a:spcPts val="0"/>
              </a:spcAft>
              <a:buNone/>
            </a:pPr>
            <a:r>
              <a:rPr lang="ru-RU" sz="1050" b="1" dirty="0">
                <a:latin typeface="Arial Black" pitchFamily="34" charset="0"/>
                <a:ea typeface="Calibri"/>
                <a:cs typeface="Times New Roman" pitchFamily="18" charset="0"/>
              </a:rPr>
              <a:t>	</a:t>
            </a:r>
            <a:r>
              <a:rPr lang="ru-RU" sz="1050" b="1" dirty="0" smtClean="0">
                <a:latin typeface="Arial Black" pitchFamily="34" charset="0"/>
                <a:ea typeface="Calibri"/>
                <a:cs typeface="Times New Roman" pitchFamily="18" charset="0"/>
              </a:rPr>
              <a:t>2. Информация </a:t>
            </a:r>
            <a:r>
              <a:rPr lang="ru-RU" sz="1050" b="1" dirty="0">
                <a:latin typeface="Arial Black" pitchFamily="34" charset="0"/>
                <a:ea typeface="Calibri"/>
                <a:cs typeface="Times New Roman" pitchFamily="18" charset="0"/>
              </a:rPr>
              <a:t>на Сайте размещается </a:t>
            </a:r>
            <a:r>
              <a:rPr lang="ru-RU" sz="1050" b="1" dirty="0">
                <a:solidFill>
                  <a:srgbClr val="FF0000"/>
                </a:solidFill>
                <a:latin typeface="Arial Black" pitchFamily="34" charset="0"/>
                <a:ea typeface="Calibri"/>
                <a:cs typeface="Times New Roman" pitchFamily="18" charset="0"/>
              </a:rPr>
              <a:t>в текстовом, гипертекстовом, графическом форматах</a:t>
            </a:r>
            <a:r>
              <a:rPr lang="ru-RU" sz="1050" b="1" dirty="0">
                <a:latin typeface="Arial Black" pitchFamily="34" charset="0"/>
                <a:ea typeface="Calibri"/>
                <a:cs typeface="Times New Roman" pitchFamily="18" charset="0"/>
              </a:rPr>
              <a:t>, а также в </a:t>
            </a:r>
            <a:r>
              <a:rPr lang="ru-RU" sz="1050" b="1" dirty="0">
                <a:solidFill>
                  <a:srgbClr val="FF0000"/>
                </a:solidFill>
                <a:latin typeface="Arial Black" pitchFamily="34" charset="0"/>
                <a:ea typeface="Calibri"/>
                <a:cs typeface="Times New Roman" pitchFamily="18" charset="0"/>
              </a:rPr>
              <a:t>форматах инфографики, мультимедиа, электронного документа, открытых данных и базы данных.</a:t>
            </a:r>
          </a:p>
          <a:p>
            <a:pPr indent="0" algn="just">
              <a:lnSpc>
                <a:spcPct val="115000"/>
              </a:lnSpc>
              <a:spcAft>
                <a:spcPts val="0"/>
              </a:spcAft>
              <a:buNone/>
            </a:pPr>
            <a:r>
              <a:rPr lang="ru-RU" sz="1050" b="1" dirty="0">
                <a:latin typeface="Arial Black" pitchFamily="34" charset="0"/>
                <a:ea typeface="Calibri"/>
                <a:cs typeface="Times New Roman" pitchFamily="18" charset="0"/>
              </a:rPr>
              <a:t>	</a:t>
            </a:r>
            <a:r>
              <a:rPr lang="ru-RU" sz="1050" b="1" dirty="0" smtClean="0">
                <a:latin typeface="Arial Black" pitchFamily="34" charset="0"/>
                <a:ea typeface="Calibri"/>
                <a:cs typeface="Times New Roman" pitchFamily="18" charset="0"/>
              </a:rPr>
              <a:t>3. Информация </a:t>
            </a:r>
            <a:r>
              <a:rPr lang="ru-RU" sz="1050" b="1" dirty="0">
                <a:latin typeface="Arial Black" pitchFamily="34" charset="0"/>
                <a:ea typeface="Calibri"/>
                <a:cs typeface="Times New Roman" pitchFamily="18" charset="0"/>
              </a:rPr>
              <a:t>в виде текста размещается на Сайте в формате, обеспечивающем возможность поиска и копирования фрагментов текста средствами браузера.</a:t>
            </a:r>
          </a:p>
          <a:p>
            <a:pPr indent="0" algn="just">
              <a:lnSpc>
                <a:spcPct val="115000"/>
              </a:lnSpc>
              <a:spcAft>
                <a:spcPts val="0"/>
              </a:spcAft>
              <a:buNone/>
            </a:pPr>
            <a:r>
              <a:rPr lang="ru-RU" sz="1050" b="1" dirty="0">
                <a:latin typeface="Arial Black" pitchFamily="34" charset="0"/>
                <a:ea typeface="Calibri"/>
                <a:cs typeface="Times New Roman" pitchFamily="18" charset="0"/>
              </a:rPr>
              <a:t>	</a:t>
            </a:r>
            <a:r>
              <a:rPr lang="ru-RU" sz="1050" b="1" dirty="0" smtClean="0">
                <a:latin typeface="Arial Black" pitchFamily="34" charset="0"/>
                <a:ea typeface="Calibri"/>
                <a:cs typeface="Times New Roman" pitchFamily="18" charset="0"/>
              </a:rPr>
              <a:t>4. </a:t>
            </a:r>
            <a:r>
              <a:rPr lang="ru-RU" sz="1050" b="1" dirty="0" smtClean="0">
                <a:solidFill>
                  <a:srgbClr val="FF0000"/>
                </a:solidFill>
                <a:latin typeface="Arial Black" pitchFamily="34" charset="0"/>
                <a:ea typeface="Calibri"/>
                <a:cs typeface="Times New Roman" pitchFamily="18" charset="0"/>
              </a:rPr>
              <a:t>Текстовые </a:t>
            </a:r>
            <a:r>
              <a:rPr lang="ru-RU" sz="1050" b="1" dirty="0">
                <a:solidFill>
                  <a:srgbClr val="FF0000"/>
                </a:solidFill>
                <a:latin typeface="Arial Black" pitchFamily="34" charset="0"/>
                <a:ea typeface="Calibri"/>
                <a:cs typeface="Times New Roman" pitchFamily="18" charset="0"/>
              </a:rPr>
              <a:t>и табличные материалы дополнительно к гипертекстовому формату </a:t>
            </a:r>
            <a:r>
              <a:rPr lang="ru-RU" sz="1050" b="1" dirty="0">
                <a:latin typeface="Arial Black" pitchFamily="34" charset="0"/>
                <a:ea typeface="Calibri"/>
                <a:cs typeface="Times New Roman" pitchFamily="18" charset="0"/>
              </a:rPr>
              <a:t>размещаются на Сайте в виде файлов в формате, обеспечивающем возможность их сохранения на технических средствах пользователей (скачивание) и допускающем после сохранения возможность поиска и копирования произвольного фрагмента текста средствами соответствующей программы для </a:t>
            </a:r>
            <a:r>
              <a:rPr lang="ru-RU" sz="1050" b="1" dirty="0" smtClean="0">
                <a:latin typeface="Arial Black" pitchFamily="34" charset="0"/>
                <a:ea typeface="Calibri"/>
                <a:cs typeface="Times New Roman" pitchFamily="18" charset="0"/>
              </a:rPr>
              <a:t>просмотра.</a:t>
            </a:r>
          </a:p>
          <a:p>
            <a:pPr indent="0" algn="just">
              <a:lnSpc>
                <a:spcPct val="115000"/>
              </a:lnSpc>
              <a:spcAft>
                <a:spcPts val="0"/>
              </a:spcAft>
              <a:buNone/>
            </a:pPr>
            <a:r>
              <a:rPr lang="ru-RU" sz="1050" b="1" dirty="0">
                <a:latin typeface="Arial Black" pitchFamily="34" charset="0"/>
                <a:ea typeface="Calibri"/>
                <a:cs typeface="Times New Roman" pitchFamily="18" charset="0"/>
              </a:rPr>
              <a:t>	</a:t>
            </a:r>
            <a:r>
              <a:rPr lang="ru-RU" sz="1050" b="1" dirty="0" smtClean="0">
                <a:latin typeface="Arial Black" pitchFamily="34" charset="0"/>
                <a:ea typeface="Calibri"/>
                <a:cs typeface="Times New Roman" pitchFamily="18" charset="0"/>
              </a:rPr>
              <a:t>5. Посредством </a:t>
            </a:r>
            <a:r>
              <a:rPr lang="ru-RU" sz="1050" b="1" dirty="0">
                <a:latin typeface="Arial Black" pitchFamily="34" charset="0"/>
                <a:ea typeface="Calibri"/>
                <a:cs typeface="Times New Roman" pitchFamily="18" charset="0"/>
              </a:rPr>
              <a:t>применения форматов представления информации, размещенной на Сайте, </a:t>
            </a:r>
            <a:r>
              <a:rPr lang="ru-RU" sz="1050" b="1" dirty="0">
                <a:solidFill>
                  <a:srgbClr val="FF0000"/>
                </a:solidFill>
                <a:latin typeface="Arial Black" pitchFamily="34" charset="0"/>
                <a:ea typeface="Calibri"/>
                <a:cs typeface="Times New Roman" pitchFamily="18" charset="0"/>
              </a:rPr>
              <a:t>пользователю должны быть обеспечены:</a:t>
            </a:r>
          </a:p>
          <a:p>
            <a:pPr indent="0" algn="just">
              <a:lnSpc>
                <a:spcPct val="115000"/>
              </a:lnSpc>
              <a:spcAft>
                <a:spcPts val="0"/>
              </a:spcAft>
              <a:buNone/>
            </a:pPr>
            <a:r>
              <a:rPr lang="ru-RU" sz="1050" b="1" dirty="0" smtClean="0">
                <a:latin typeface="Arial Black" pitchFamily="34" charset="0"/>
                <a:ea typeface="Calibri"/>
                <a:cs typeface="Times New Roman" pitchFamily="18" charset="0"/>
              </a:rPr>
              <a:t>	а</a:t>
            </a:r>
            <a:r>
              <a:rPr lang="ru-RU" sz="1050" b="1" dirty="0">
                <a:latin typeface="Arial Black" pitchFamily="34" charset="0"/>
                <a:ea typeface="Calibri"/>
                <a:cs typeface="Times New Roman" pitchFamily="18" charset="0"/>
              </a:rPr>
              <a:t>) свободный доступ к информации на основе общедоступного программного обеспечения. Доступ к информации не может быть обусловлен требованием применения пользователями определенных веб-обозревателей или установки иных технических средств программного обеспечения, предоставляющих доступ к указанной информации;</a:t>
            </a:r>
          </a:p>
          <a:p>
            <a:pPr indent="0" algn="just">
              <a:lnSpc>
                <a:spcPct val="115000"/>
              </a:lnSpc>
              <a:spcAft>
                <a:spcPts val="0"/>
              </a:spcAft>
              <a:buNone/>
            </a:pPr>
            <a:r>
              <a:rPr lang="ru-RU" sz="1050" b="1" dirty="0" smtClean="0">
                <a:latin typeface="Arial Black" pitchFamily="34" charset="0"/>
                <a:ea typeface="Calibri"/>
                <a:cs typeface="Times New Roman" pitchFamily="18" charset="0"/>
              </a:rPr>
              <a:t>	б</a:t>
            </a:r>
            <a:r>
              <a:rPr lang="ru-RU" sz="1050" b="1" dirty="0">
                <a:latin typeface="Arial Black" pitchFamily="34" charset="0"/>
                <a:ea typeface="Calibri"/>
                <a:cs typeface="Times New Roman" pitchFamily="18" charset="0"/>
              </a:rPr>
              <a:t>) возможность навигации, поиска и использования текстовой информации при выключенной функции отображения графических элементов страниц в вебобозревателе;</a:t>
            </a:r>
          </a:p>
          <a:p>
            <a:pPr indent="0" algn="just">
              <a:lnSpc>
                <a:spcPct val="115000"/>
              </a:lnSpc>
              <a:spcAft>
                <a:spcPts val="0"/>
              </a:spcAft>
              <a:buNone/>
            </a:pPr>
            <a:r>
              <a:rPr lang="ru-RU" sz="1050" b="1" dirty="0" smtClean="0">
                <a:latin typeface="Arial Black" pitchFamily="34" charset="0"/>
                <a:ea typeface="Calibri"/>
                <a:cs typeface="Times New Roman" pitchFamily="18" charset="0"/>
              </a:rPr>
              <a:t>	в</a:t>
            </a:r>
            <a:r>
              <a:rPr lang="ru-RU" sz="1050" b="1" dirty="0">
                <a:latin typeface="Arial Black" pitchFamily="34" charset="0"/>
                <a:ea typeface="Calibri"/>
                <a:cs typeface="Times New Roman" pitchFamily="18" charset="0"/>
              </a:rPr>
              <a:t>) возможность прочтения отсканированного текста в электронной копии документа, изготовленного на бумажном носителе.</a:t>
            </a:r>
          </a:p>
          <a:p>
            <a:pPr indent="0" algn="just">
              <a:lnSpc>
                <a:spcPct val="115000"/>
              </a:lnSpc>
              <a:spcAft>
                <a:spcPts val="0"/>
              </a:spcAft>
              <a:buNone/>
            </a:pPr>
            <a:r>
              <a:rPr lang="ru-RU" sz="1050" b="1" dirty="0">
                <a:latin typeface="Arial Black" pitchFamily="34" charset="0"/>
                <a:ea typeface="Calibri"/>
                <a:cs typeface="Times New Roman" pitchFamily="18" charset="0"/>
              </a:rPr>
              <a:t>	</a:t>
            </a:r>
            <a:r>
              <a:rPr lang="ru-RU" sz="1050" b="1" dirty="0" smtClean="0">
                <a:latin typeface="Arial Black" pitchFamily="34" charset="0"/>
                <a:ea typeface="Calibri"/>
                <a:cs typeface="Times New Roman" pitchFamily="18" charset="0"/>
              </a:rPr>
              <a:t>6. Информация</a:t>
            </a:r>
            <a:r>
              <a:rPr lang="ru-RU" sz="1050" b="1" dirty="0">
                <a:latin typeface="Arial Black" pitchFamily="34" charset="0"/>
                <a:ea typeface="Calibri"/>
                <a:cs typeface="Times New Roman" pitchFamily="18" charset="0"/>
              </a:rPr>
              <a:t>, указанная в </a:t>
            </a:r>
            <a:r>
              <a:rPr lang="ru-RU" sz="1050" b="1" dirty="0" smtClean="0">
                <a:solidFill>
                  <a:srgbClr val="FF0000"/>
                </a:solidFill>
                <a:latin typeface="Arial Black" pitchFamily="34" charset="0"/>
                <a:ea typeface="Calibri"/>
                <a:cs typeface="Times New Roman" pitchFamily="18" charset="0"/>
              </a:rPr>
              <a:t>пунктах 7 –</a:t>
            </a:r>
            <a:r>
              <a:rPr lang="ru-RU" sz="1050" b="1" dirty="0">
                <a:solidFill>
                  <a:srgbClr val="FF0000"/>
                </a:solidFill>
                <a:latin typeface="Arial Black" pitchFamily="34" charset="0"/>
                <a:ea typeface="Calibri"/>
                <a:cs typeface="Times New Roman" pitchFamily="18" charset="0"/>
              </a:rPr>
              <a:t> </a:t>
            </a:r>
            <a:r>
              <a:rPr lang="ru-RU" sz="1050" b="1" dirty="0" smtClean="0">
                <a:solidFill>
                  <a:srgbClr val="FF0000"/>
                </a:solidFill>
                <a:latin typeface="Arial Black" pitchFamily="34" charset="0"/>
                <a:ea typeface="Calibri"/>
                <a:cs typeface="Times New Roman" pitchFamily="18" charset="0"/>
              </a:rPr>
              <a:t>20 </a:t>
            </a:r>
            <a:r>
              <a:rPr lang="ru-RU" sz="1050" b="1" dirty="0" smtClean="0">
                <a:latin typeface="Arial Black" pitchFamily="34" charset="0"/>
                <a:ea typeface="Calibri"/>
                <a:cs typeface="Times New Roman" pitchFamily="18" charset="0"/>
              </a:rPr>
              <a:t>настоящих </a:t>
            </a:r>
            <a:r>
              <a:rPr lang="ru-RU" sz="1050" b="1" dirty="0">
                <a:latin typeface="Arial Black" pitchFamily="34" charset="0"/>
                <a:ea typeface="Calibri"/>
                <a:cs typeface="Times New Roman" pitchFamily="18" charset="0"/>
              </a:rPr>
              <a:t>Требований, представляется на Сайте в формате, обеспечивающем ее автоматическую обработку, в целях повторного использования информации без предварительного изменения человеком.</a:t>
            </a:r>
          </a:p>
          <a:p>
            <a:pPr indent="0" algn="just">
              <a:lnSpc>
                <a:spcPct val="115000"/>
              </a:lnSpc>
              <a:spcAft>
                <a:spcPts val="0"/>
              </a:spcAft>
              <a:buNone/>
            </a:pPr>
            <a:r>
              <a:rPr lang="ru-RU" sz="1050" b="1" dirty="0">
                <a:latin typeface="Arial Black" pitchFamily="34" charset="0"/>
                <a:ea typeface="Calibri"/>
                <a:cs typeface="Times New Roman" pitchFamily="18" charset="0"/>
              </a:rPr>
              <a:t>	</a:t>
            </a:r>
            <a:r>
              <a:rPr lang="ru-RU" sz="1050" b="1" dirty="0" smtClean="0">
                <a:latin typeface="Arial Black" pitchFamily="34" charset="0"/>
                <a:ea typeface="Calibri"/>
                <a:cs typeface="Times New Roman" pitchFamily="18" charset="0"/>
              </a:rPr>
              <a:t>7. Все </a:t>
            </a:r>
            <a:r>
              <a:rPr lang="ru-RU" sz="1050" b="1" dirty="0">
                <a:latin typeface="Arial Black" pitchFamily="34" charset="0"/>
                <a:ea typeface="Calibri"/>
                <a:cs typeface="Times New Roman" pitchFamily="18" charset="0"/>
              </a:rPr>
              <a:t>страницы официального Сайта, содержащие сведения, указанные </a:t>
            </a:r>
            <a:r>
              <a:rPr lang="ru-RU" sz="1050" b="1" dirty="0">
                <a:solidFill>
                  <a:srgbClr val="FF0000"/>
                </a:solidFill>
                <a:latin typeface="Arial Black" pitchFamily="34" charset="0"/>
                <a:ea typeface="Calibri"/>
                <a:cs typeface="Times New Roman" pitchFamily="18" charset="0"/>
              </a:rPr>
              <a:t>в </a:t>
            </a:r>
            <a:r>
              <a:rPr lang="ru-RU" sz="1050" b="1" dirty="0" smtClean="0">
                <a:solidFill>
                  <a:srgbClr val="FF0000"/>
                </a:solidFill>
                <a:latin typeface="Arial Black" pitchFamily="34" charset="0"/>
                <a:ea typeface="Calibri"/>
                <a:cs typeface="Times New Roman" pitchFamily="18" charset="0"/>
              </a:rPr>
              <a:t>пунктах 7 –</a:t>
            </a:r>
            <a:r>
              <a:rPr lang="ru-RU" sz="1050" b="1" dirty="0">
                <a:solidFill>
                  <a:srgbClr val="FF0000"/>
                </a:solidFill>
                <a:latin typeface="Arial Black" pitchFamily="34" charset="0"/>
                <a:ea typeface="Calibri"/>
                <a:cs typeface="Times New Roman" pitchFamily="18" charset="0"/>
              </a:rPr>
              <a:t> </a:t>
            </a:r>
            <a:r>
              <a:rPr lang="ru-RU" sz="1050" b="1" dirty="0" smtClean="0">
                <a:solidFill>
                  <a:srgbClr val="FF0000"/>
                </a:solidFill>
                <a:latin typeface="Arial Black" pitchFamily="34" charset="0"/>
                <a:ea typeface="Calibri"/>
                <a:cs typeface="Times New Roman" pitchFamily="18" charset="0"/>
              </a:rPr>
              <a:t>20 </a:t>
            </a:r>
            <a:r>
              <a:rPr lang="ru-RU" sz="1050" b="1" dirty="0" smtClean="0">
                <a:latin typeface="Arial Black" pitchFamily="34" charset="0"/>
                <a:ea typeface="Calibri"/>
                <a:cs typeface="Times New Roman" pitchFamily="18" charset="0"/>
              </a:rPr>
              <a:t>настоящих </a:t>
            </a:r>
            <a:r>
              <a:rPr lang="ru-RU" sz="1050" b="1" dirty="0">
                <a:latin typeface="Arial Black" pitchFamily="34" charset="0"/>
                <a:ea typeface="Calibri"/>
                <a:cs typeface="Times New Roman" pitchFamily="18" charset="0"/>
              </a:rPr>
              <a:t>Требований, должны содержать </a:t>
            </a:r>
            <a:r>
              <a:rPr lang="ru-RU" sz="1050" b="1" dirty="0" err="1">
                <a:latin typeface="Arial Black" pitchFamily="34" charset="0"/>
                <a:ea typeface="Calibri"/>
                <a:cs typeface="Times New Roman" pitchFamily="18" charset="0"/>
              </a:rPr>
              <a:t>html</a:t>
            </a:r>
            <a:r>
              <a:rPr lang="ru-RU" sz="1050" b="1" dirty="0">
                <a:latin typeface="Arial Black" pitchFamily="34" charset="0"/>
                <a:ea typeface="Calibri"/>
                <a:cs typeface="Times New Roman" pitchFamily="18" charset="0"/>
              </a:rPr>
              <a:t>-разметку, определяющую наличие соответствующей информации, подлежащей размещению на Сайте. Данные, размеченные указанной </a:t>
            </a:r>
            <a:r>
              <a:rPr lang="ru-RU" sz="1050" b="1" dirty="0" err="1">
                <a:latin typeface="Arial Black" pitchFamily="34" charset="0"/>
                <a:ea typeface="Calibri"/>
                <a:cs typeface="Times New Roman" pitchFamily="18" charset="0"/>
              </a:rPr>
              <a:t>html</a:t>
            </a:r>
            <a:r>
              <a:rPr lang="ru-RU" sz="1050" b="1" dirty="0">
                <a:latin typeface="Arial Black" pitchFamily="34" charset="0"/>
                <a:ea typeface="Calibri"/>
                <a:cs typeface="Times New Roman" pitchFamily="18" charset="0"/>
              </a:rPr>
              <a:t>-разметкой, должны быть доступны для просмотра посетителями Сайта во всех подразделах раздела.</a:t>
            </a:r>
          </a:p>
          <a:p>
            <a:pPr marL="0" lvl="0" indent="342900" algn="ctr">
              <a:spcBef>
                <a:spcPts val="0"/>
              </a:spcBef>
              <a:buNone/>
            </a:pPr>
            <a:endParaRPr lang="ru-RU" sz="2400" b="1" i="1" dirty="0">
              <a:latin typeface="Times New Roman" panose="02020603050405020304" pitchFamily="18" charset="0"/>
              <a:ea typeface="Times New Roman"/>
              <a:cs typeface="Times New Roman" panose="02020603050405020304" pitchFamily="18" charset="0"/>
            </a:endParaRPr>
          </a:p>
          <a:p>
            <a:pPr marL="0" indent="0" algn="just">
              <a:lnSpc>
                <a:spcPts val="1650"/>
              </a:lnSpc>
              <a:spcAft>
                <a:spcPts val="900"/>
              </a:spcAft>
              <a:buNone/>
            </a:pPr>
            <a:endParaRPr lang="ru-RU" sz="1400" dirty="0">
              <a:latin typeface="Times New Roman" panose="02020603050405020304" pitchFamily="18" charset="0"/>
              <a:ea typeface="Calibri"/>
              <a:cs typeface="Times New Roman" panose="02020603050405020304" pitchFamily="18" charset="0"/>
            </a:endParaRPr>
          </a:p>
          <a:p>
            <a:pPr indent="0" algn="just">
              <a:spcBef>
                <a:spcPts val="1100"/>
              </a:spcBef>
              <a:spcAft>
                <a:spcPts val="0"/>
              </a:spcAft>
              <a:buNone/>
            </a:pPr>
            <a:r>
              <a:rPr lang="ru-RU" sz="1400" dirty="0" smtClean="0">
                <a:latin typeface="Times New Roman" panose="02020603050405020304" pitchFamily="18" charset="0"/>
                <a:ea typeface="Times New Roman"/>
                <a:cs typeface="Times New Roman" panose="02020603050405020304" pitchFamily="18" charset="0"/>
              </a:rPr>
              <a:t>	</a:t>
            </a:r>
            <a:endParaRPr lang="ru-RU" sz="1600" dirty="0">
              <a:latin typeface="Times New Roman" panose="02020603050405020304" pitchFamily="18" charset="0"/>
              <a:ea typeface="Calibri"/>
              <a:cs typeface="Times New Roman" panose="02020603050405020304" pitchFamily="18" charset="0"/>
            </a:endParaRPr>
          </a:p>
        </p:txBody>
      </p:sp>
      <p:sp>
        <p:nvSpPr>
          <p:cNvPr id="4" name="Прямоугольник 3"/>
          <p:cNvSpPr/>
          <p:nvPr/>
        </p:nvSpPr>
        <p:spPr>
          <a:xfrm>
            <a:off x="1415480" y="188640"/>
            <a:ext cx="10153128" cy="315920"/>
          </a:xfrm>
          <a:prstGeom prst="rect">
            <a:avLst/>
          </a:prstGeom>
        </p:spPr>
        <p:txBody>
          <a:bodyPr wrap="square">
            <a:spAutoFit/>
          </a:bodyPr>
          <a:lstStyle/>
          <a:p>
            <a:pPr algn="ctr">
              <a:lnSpc>
                <a:spcPts val="1650"/>
              </a:lnSpc>
              <a:spcAft>
                <a:spcPts val="900"/>
              </a:spcAft>
            </a:pPr>
            <a:endParaRPr lang="ru-RU" sz="2000" b="1" u="sng" dirty="0" smtClean="0">
              <a:solidFill>
                <a:srgbClr val="C00000"/>
              </a:solidFill>
              <a:latin typeface="Times New Roman" panose="02020603050405020304" pitchFamily="18" charset="0"/>
              <a:ea typeface="Times New Roman"/>
              <a:cs typeface="Times New Roman" panose="020206030504050203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27696536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5480" y="188640"/>
            <a:ext cx="9793088" cy="353673"/>
          </a:xfrm>
        </p:spPr>
        <p:txBody>
          <a:bodyPr>
            <a:noAutofit/>
          </a:bodyPr>
          <a:lstStyle/>
          <a:p>
            <a:r>
              <a:rPr lang="ru-RU" sz="1800" b="1" dirty="0">
                <a:solidFill>
                  <a:srgbClr val="00B050"/>
                </a:solidFill>
                <a:latin typeface="Times New Roman" panose="02020603050405020304" pitchFamily="18" charset="0"/>
                <a:ea typeface="Times New Roman"/>
                <a:cs typeface="Times New Roman" panose="02020603050405020304" pitchFamily="18" charset="0"/>
              </a:rPr>
              <a:t/>
            </a:r>
            <a:br>
              <a:rPr lang="ru-RU" sz="1800" b="1" dirty="0">
                <a:solidFill>
                  <a:srgbClr val="00B050"/>
                </a:solidFill>
                <a:latin typeface="Times New Roman" panose="02020603050405020304" pitchFamily="18" charset="0"/>
                <a:ea typeface="Times New Roman"/>
                <a:cs typeface="Times New Roman" panose="02020603050405020304" pitchFamily="18" charset="0"/>
              </a:rPr>
            </a:br>
            <a:endParaRPr lang="ru-RU" sz="18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83432" y="188640"/>
            <a:ext cx="10729192" cy="6669360"/>
          </a:xfrm>
        </p:spPr>
        <p:txBody>
          <a:bodyPr>
            <a:noAutofit/>
          </a:bodyPr>
          <a:lstStyle/>
          <a:p>
            <a:pPr marL="0" indent="0" algn="ctr">
              <a:lnSpc>
                <a:spcPts val="1650"/>
              </a:lnSpc>
              <a:spcAft>
                <a:spcPts val="900"/>
              </a:spcAft>
              <a:buNone/>
            </a:pPr>
            <a:r>
              <a:rPr lang="ru-RU" sz="1800" b="1" kern="0" dirty="0" smtClean="0">
                <a:solidFill>
                  <a:srgbClr val="C00000"/>
                </a:solidFill>
                <a:latin typeface="Arial Black" pitchFamily="34" charset="0"/>
                <a:cs typeface="Times New Roman" pitchFamily="18" charset="0"/>
              </a:rPr>
              <a:t>П</a:t>
            </a:r>
            <a:r>
              <a:rPr lang="ru-RU" altLang="ru-RU" sz="1800" b="1" kern="0" dirty="0" smtClean="0">
                <a:solidFill>
                  <a:srgbClr val="C00000"/>
                </a:solidFill>
                <a:latin typeface="Arial Black" pitchFamily="34" charset="0"/>
                <a:cs typeface="Times New Roman" pitchFamily="18" charset="0"/>
              </a:rPr>
              <a:t>остановление </a:t>
            </a:r>
            <a:r>
              <a:rPr lang="ru-RU" altLang="ru-RU" sz="1800" b="1" kern="0" dirty="0">
                <a:solidFill>
                  <a:srgbClr val="C00000"/>
                </a:solidFill>
                <a:latin typeface="Arial Black" pitchFamily="34" charset="0"/>
                <a:cs typeface="Times New Roman" pitchFamily="18" charset="0"/>
              </a:rPr>
              <a:t>Правительства РФ от 20.10.2021 г. № 1802 </a:t>
            </a:r>
            <a:r>
              <a:rPr lang="ru-RU" altLang="ru-RU" sz="1800" b="1" kern="0" dirty="0" smtClean="0">
                <a:solidFill>
                  <a:srgbClr val="C00000"/>
                </a:solidFill>
                <a:latin typeface="Arial Black" pitchFamily="34" charset="0"/>
                <a:cs typeface="Times New Roman" pitchFamily="18" charset="0"/>
              </a:rPr>
              <a:t>«</a:t>
            </a:r>
            <a:r>
              <a:rPr lang="ru-RU" altLang="ru-RU" sz="1800" b="1" kern="0" dirty="0">
                <a:solidFill>
                  <a:srgbClr val="C00000"/>
                </a:solidFill>
                <a:latin typeface="Arial Black" pitchFamily="34" charset="0"/>
                <a:cs typeface="Times New Roman" pitchFamily="18" charset="0"/>
              </a:rPr>
              <a:t>Об утверждении Правил размещения на официальном сайте образовательной организации в информационно-телекоммуникационной сети «Интернет» </a:t>
            </a:r>
            <a:r>
              <a:rPr lang="ru-RU" altLang="ru-RU" sz="1800" b="1" kern="0" dirty="0" smtClean="0">
                <a:solidFill>
                  <a:srgbClr val="C00000"/>
                </a:solidFill>
                <a:latin typeface="Arial Black" pitchFamily="34" charset="0"/>
                <a:cs typeface="Times New Roman" pitchFamily="18" charset="0"/>
              </a:rPr>
              <a:t>         и </a:t>
            </a:r>
            <a:r>
              <a:rPr lang="ru-RU" altLang="ru-RU" sz="1800" b="1" kern="0" dirty="0">
                <a:solidFill>
                  <a:srgbClr val="C00000"/>
                </a:solidFill>
                <a:latin typeface="Arial Black" pitchFamily="34" charset="0"/>
                <a:cs typeface="Times New Roman" pitchFamily="18" charset="0"/>
              </a:rPr>
              <a:t>обновления информации об образовательной организации, а также о признании утратившими силу некоторых актов и отдельных положений некоторых актов Правительства Российской Федерации</a:t>
            </a:r>
            <a:r>
              <a:rPr lang="ru-RU" altLang="ru-RU" sz="1800" b="1" kern="0" dirty="0" smtClean="0">
                <a:solidFill>
                  <a:srgbClr val="C00000"/>
                </a:solidFill>
                <a:latin typeface="Arial Black" pitchFamily="34" charset="0"/>
                <a:cs typeface="Times New Roman" pitchFamily="18" charset="0"/>
              </a:rPr>
              <a:t>»</a:t>
            </a:r>
          </a:p>
          <a:p>
            <a:pPr marL="0" indent="0" algn="just">
              <a:lnSpc>
                <a:spcPts val="1650"/>
              </a:lnSpc>
              <a:spcAft>
                <a:spcPts val="900"/>
              </a:spcAft>
              <a:buNone/>
            </a:pPr>
            <a:r>
              <a:rPr lang="ru-RU" sz="1400" b="1" dirty="0" smtClean="0">
                <a:solidFill>
                  <a:srgbClr val="C00000"/>
                </a:solidFill>
                <a:latin typeface="Times New Roman" panose="02020603050405020304" pitchFamily="18" charset="0"/>
                <a:ea typeface="Times New Roman"/>
                <a:cs typeface="Times New Roman" panose="02020603050405020304" pitchFamily="18" charset="0"/>
              </a:rPr>
              <a:t>	</a:t>
            </a:r>
            <a:r>
              <a:rPr lang="ru-RU" sz="1400" b="1" dirty="0" smtClean="0">
                <a:solidFill>
                  <a:srgbClr val="FF0000"/>
                </a:solidFill>
                <a:latin typeface="Arial Black" pitchFamily="34" charset="0"/>
                <a:ea typeface="Times New Roman"/>
                <a:cs typeface="Times New Roman" panose="02020603050405020304" pitchFamily="18" charset="0"/>
              </a:rPr>
              <a:t>Образовательная </a:t>
            </a:r>
            <a:r>
              <a:rPr lang="ru-RU" sz="1400" b="1" dirty="0">
                <a:solidFill>
                  <a:srgbClr val="FF0000"/>
                </a:solidFill>
                <a:latin typeface="Arial Black" pitchFamily="34" charset="0"/>
                <a:ea typeface="Times New Roman"/>
                <a:cs typeface="Times New Roman" panose="02020603050405020304" pitchFamily="18" charset="0"/>
              </a:rPr>
              <a:t>организация </a:t>
            </a:r>
            <a:r>
              <a:rPr lang="ru-RU" sz="1400" dirty="0">
                <a:solidFill>
                  <a:srgbClr val="FF0000"/>
                </a:solidFill>
                <a:latin typeface="Arial Black" pitchFamily="34" charset="0"/>
                <a:ea typeface="Times New Roman"/>
                <a:cs typeface="Times New Roman" panose="02020603050405020304" pitchFamily="18" charset="0"/>
              </a:rPr>
              <a:t>обновляет </a:t>
            </a:r>
            <a:r>
              <a:rPr lang="ru-RU" sz="1400" dirty="0" smtClean="0">
                <a:latin typeface="Arial Black" pitchFamily="34" charset="0"/>
                <a:ea typeface="Times New Roman"/>
                <a:cs typeface="Times New Roman" panose="02020603050405020304" pitchFamily="18" charset="0"/>
              </a:rPr>
              <a:t>сведения</a:t>
            </a:r>
            <a:r>
              <a:rPr lang="ru-RU" sz="1400" b="1" dirty="0" smtClean="0">
                <a:solidFill>
                  <a:srgbClr val="7030A0"/>
                </a:solidFill>
                <a:latin typeface="Arial Black" pitchFamily="34" charset="0"/>
                <a:ea typeface="Times New Roman"/>
                <a:cs typeface="Times New Roman" panose="02020603050405020304" pitchFamily="18" charset="0"/>
              </a:rPr>
              <a:t> </a:t>
            </a:r>
            <a:r>
              <a:rPr lang="ru-RU" sz="1400" b="1" u="sng" dirty="0" smtClean="0">
                <a:solidFill>
                  <a:srgbClr val="FF0000"/>
                </a:solidFill>
                <a:latin typeface="Arial Black" pitchFamily="34" charset="0"/>
                <a:ea typeface="Times New Roman"/>
                <a:cs typeface="Times New Roman" panose="02020603050405020304" pitchFamily="18" charset="0"/>
              </a:rPr>
              <a:t>не </a:t>
            </a:r>
            <a:r>
              <a:rPr lang="ru-RU" sz="1400" b="1" u="sng" dirty="0">
                <a:solidFill>
                  <a:srgbClr val="FF0000"/>
                </a:solidFill>
                <a:latin typeface="Arial Black" pitchFamily="34" charset="0"/>
                <a:ea typeface="Times New Roman"/>
                <a:cs typeface="Times New Roman" panose="02020603050405020304" pitchFamily="18" charset="0"/>
              </a:rPr>
              <a:t>позднее 10 рабочих дней </a:t>
            </a:r>
            <a:r>
              <a:rPr lang="ru-RU" sz="1400" dirty="0" smtClean="0">
                <a:latin typeface="Arial Black" pitchFamily="34" charset="0"/>
                <a:ea typeface="Times New Roman"/>
                <a:cs typeface="Times New Roman" panose="02020603050405020304" pitchFamily="18" charset="0"/>
              </a:rPr>
              <a:t>со дня их создания, получения или внесения в них соответствующих изменений.</a:t>
            </a:r>
            <a:r>
              <a:rPr lang="en-US" sz="1400" dirty="0" smtClean="0">
                <a:solidFill>
                  <a:srgbClr val="7030A0"/>
                </a:solidFill>
                <a:latin typeface="Arial Black" pitchFamily="34" charset="0"/>
                <a:ea typeface="Times New Roman"/>
                <a:cs typeface="Times New Roman" panose="02020603050405020304" pitchFamily="18" charset="0"/>
              </a:rPr>
              <a:t> </a:t>
            </a:r>
            <a:endParaRPr lang="ru-RU" sz="1400" dirty="0" smtClean="0">
              <a:solidFill>
                <a:srgbClr val="7030A0"/>
              </a:solidFill>
              <a:latin typeface="Arial Black" pitchFamily="34" charset="0"/>
              <a:ea typeface="Times New Roman"/>
              <a:cs typeface="Times New Roman" panose="02020603050405020304" pitchFamily="18" charset="0"/>
            </a:endParaRPr>
          </a:p>
          <a:p>
            <a:pPr marL="0" indent="0" algn="just">
              <a:lnSpc>
                <a:spcPts val="1650"/>
              </a:lnSpc>
              <a:spcAft>
                <a:spcPts val="900"/>
              </a:spcAft>
              <a:buNone/>
            </a:pPr>
            <a:r>
              <a:rPr lang="ru-RU" sz="1600" dirty="0" smtClean="0">
                <a:latin typeface="Arial Black" pitchFamily="34" charset="0"/>
                <a:ea typeface="Times New Roman"/>
                <a:cs typeface="Times New Roman" panose="02020603050405020304" pitchFamily="18" charset="0"/>
              </a:rPr>
              <a:t>	</a:t>
            </a:r>
            <a:r>
              <a:rPr lang="ru-RU" sz="1400" b="1" dirty="0" smtClean="0">
                <a:latin typeface="Arial Black" pitchFamily="34" charset="0"/>
                <a:ea typeface="Times New Roman"/>
                <a:cs typeface="Times New Roman" panose="02020603050405020304" pitchFamily="18" charset="0"/>
              </a:rPr>
              <a:t>Пользователю </a:t>
            </a:r>
            <a:r>
              <a:rPr lang="ru-RU" sz="1400" b="1" dirty="0">
                <a:latin typeface="Arial Black" pitchFamily="34" charset="0"/>
                <a:ea typeface="Times New Roman"/>
                <a:cs typeface="Times New Roman" panose="02020603050405020304" pitchFamily="18" charset="0"/>
              </a:rPr>
              <a:t>официального сайта предоставляется </a:t>
            </a:r>
            <a:r>
              <a:rPr lang="ru-RU" sz="1400" dirty="0">
                <a:latin typeface="Arial Black" pitchFamily="34" charset="0"/>
                <a:ea typeface="Times New Roman"/>
                <a:cs typeface="Times New Roman" panose="02020603050405020304" pitchFamily="18" charset="0"/>
              </a:rPr>
              <a:t>наглядная информация о структуре официального сайта, включающая в себя ссылку на официальные сайты Министерства науки и высшего образования Российской Федерации и Министерства просвещения Российской Федерации в сети </a:t>
            </a:r>
            <a:r>
              <a:rPr lang="ru-RU" sz="1400" dirty="0" smtClean="0">
                <a:latin typeface="Arial Black" pitchFamily="34" charset="0"/>
                <a:ea typeface="Times New Roman"/>
                <a:cs typeface="Times New Roman" panose="02020603050405020304" pitchFamily="18" charset="0"/>
              </a:rPr>
              <a:t>«Интернет».</a:t>
            </a:r>
            <a:endParaRPr lang="ru-RU" sz="1400" dirty="0">
              <a:latin typeface="Arial Black" pitchFamily="34" charset="0"/>
              <a:ea typeface="Calibri"/>
              <a:cs typeface="Times New Roman" panose="02020603050405020304" pitchFamily="18" charset="0"/>
            </a:endParaRPr>
          </a:p>
          <a:p>
            <a:pPr marL="0" indent="0" algn="just">
              <a:lnSpc>
                <a:spcPts val="1650"/>
              </a:lnSpc>
              <a:spcAft>
                <a:spcPts val="900"/>
              </a:spcAft>
              <a:buNone/>
            </a:pPr>
            <a:r>
              <a:rPr lang="ru-RU" sz="1400" dirty="0">
                <a:latin typeface="Arial Black" pitchFamily="34" charset="0"/>
                <a:ea typeface="Times New Roman"/>
                <a:cs typeface="Times New Roman" panose="02020603050405020304" pitchFamily="18" charset="0"/>
              </a:rPr>
              <a:t>	</a:t>
            </a:r>
            <a:r>
              <a:rPr lang="ru-RU" sz="1400" b="1" dirty="0" smtClean="0">
                <a:latin typeface="Arial Black" pitchFamily="34" charset="0"/>
                <a:ea typeface="Times New Roman"/>
                <a:cs typeface="Times New Roman" panose="02020603050405020304" pitchFamily="18" charset="0"/>
              </a:rPr>
              <a:t>При </a:t>
            </a:r>
            <a:r>
              <a:rPr lang="ru-RU" sz="1400" b="1" dirty="0">
                <a:latin typeface="Arial Black" pitchFamily="34" charset="0"/>
                <a:ea typeface="Times New Roman"/>
                <a:cs typeface="Times New Roman" panose="02020603050405020304" pitchFamily="18" charset="0"/>
              </a:rPr>
              <a:t>размещении информации на официальном сайте и ее обновлении обеспечивается соблюдение требований законодательства Российской Федерации о персональных </a:t>
            </a:r>
            <a:r>
              <a:rPr lang="ru-RU" sz="1400" b="1" dirty="0" smtClean="0">
                <a:latin typeface="Arial Black" pitchFamily="34" charset="0"/>
                <a:ea typeface="Times New Roman"/>
                <a:cs typeface="Times New Roman" panose="02020603050405020304" pitchFamily="18" charset="0"/>
              </a:rPr>
              <a:t>данных.</a:t>
            </a:r>
          </a:p>
          <a:p>
            <a:pPr marL="0" indent="0" algn="just">
              <a:lnSpc>
                <a:spcPts val="1650"/>
              </a:lnSpc>
              <a:spcAft>
                <a:spcPts val="900"/>
              </a:spcAft>
              <a:buNone/>
            </a:pPr>
            <a:r>
              <a:rPr lang="ru-RU" sz="1400" b="1" dirty="0">
                <a:latin typeface="Arial Black" pitchFamily="34" charset="0"/>
                <a:ea typeface="Times New Roman"/>
                <a:cs typeface="Times New Roman" panose="02020603050405020304" pitchFamily="18" charset="0"/>
              </a:rPr>
              <a:t>	</a:t>
            </a:r>
            <a:r>
              <a:rPr lang="ru-RU" sz="1400" b="1" dirty="0" smtClean="0">
                <a:latin typeface="Arial Black" pitchFamily="34" charset="0"/>
                <a:ea typeface="Times New Roman"/>
                <a:cs typeface="Times New Roman" panose="02020603050405020304" pitchFamily="18" charset="0"/>
              </a:rPr>
              <a:t>Технологические </a:t>
            </a:r>
            <a:r>
              <a:rPr lang="ru-RU" sz="1400" b="1" dirty="0">
                <a:latin typeface="Arial Black" pitchFamily="34" charset="0"/>
                <a:ea typeface="Times New Roman"/>
                <a:cs typeface="Times New Roman" panose="02020603050405020304" pitchFamily="18" charset="0"/>
              </a:rPr>
              <a:t>и программные средства, которые используются для функционирования официального сайта, должны </a:t>
            </a:r>
            <a:r>
              <a:rPr lang="ru-RU" sz="1400" b="1" dirty="0" smtClean="0">
                <a:latin typeface="Arial Black" pitchFamily="34" charset="0"/>
                <a:ea typeface="Times New Roman"/>
                <a:cs typeface="Times New Roman" panose="02020603050405020304" pitchFamily="18" charset="0"/>
              </a:rPr>
              <a:t>обеспечивать: </a:t>
            </a:r>
          </a:p>
          <a:p>
            <a:pPr marL="0" indent="0" algn="just">
              <a:spcBef>
                <a:spcPts val="0"/>
              </a:spcBef>
              <a:buNone/>
            </a:pPr>
            <a:r>
              <a:rPr lang="ru-RU" sz="1400" dirty="0">
                <a:latin typeface="Arial Black" pitchFamily="34" charset="0"/>
                <a:ea typeface="Times New Roman"/>
                <a:cs typeface="Times New Roman" panose="02020603050405020304" pitchFamily="18" charset="0"/>
              </a:rPr>
              <a:t>	</a:t>
            </a:r>
            <a:r>
              <a:rPr lang="ru-RU" sz="1400" dirty="0" smtClean="0">
                <a:latin typeface="Arial Black" pitchFamily="34" charset="0"/>
                <a:ea typeface="Times New Roman"/>
                <a:cs typeface="Times New Roman" panose="02020603050405020304" pitchFamily="18" charset="0"/>
              </a:rPr>
              <a:t>а</a:t>
            </a:r>
            <a:r>
              <a:rPr lang="ru-RU" sz="1400" dirty="0">
                <a:latin typeface="Arial Black" pitchFamily="34" charset="0"/>
                <a:ea typeface="Times New Roman"/>
                <a:cs typeface="Times New Roman" panose="02020603050405020304" pitchFamily="18" charset="0"/>
              </a:rPr>
              <a:t>) доступ к размещенной на официальном сайте информации без использования программного обеспечения, установка которого на технические средства пользователя информации требует заключения лицензионного или иного соглашения с правообладателем программного обеспечения, предусматривающего взимание с пользователя информации </a:t>
            </a:r>
            <a:r>
              <a:rPr lang="ru-RU" sz="1400" dirty="0" smtClean="0">
                <a:latin typeface="Arial Black" pitchFamily="34" charset="0"/>
                <a:ea typeface="Times New Roman"/>
                <a:cs typeface="Times New Roman" panose="02020603050405020304" pitchFamily="18" charset="0"/>
              </a:rPr>
              <a:t>платы; </a:t>
            </a:r>
          </a:p>
          <a:p>
            <a:pPr marL="0" indent="0" algn="just">
              <a:spcBef>
                <a:spcPts val="0"/>
              </a:spcBef>
              <a:buNone/>
            </a:pPr>
            <a:r>
              <a:rPr lang="ru-RU" sz="1400" dirty="0">
                <a:latin typeface="Arial Black" pitchFamily="34" charset="0"/>
                <a:ea typeface="Times New Roman"/>
                <a:cs typeface="Times New Roman" panose="02020603050405020304" pitchFamily="18" charset="0"/>
              </a:rPr>
              <a:t>	</a:t>
            </a:r>
            <a:r>
              <a:rPr lang="ru-RU" sz="1400" dirty="0" smtClean="0">
                <a:latin typeface="Arial Black" pitchFamily="34" charset="0"/>
                <a:ea typeface="Times New Roman"/>
                <a:cs typeface="Times New Roman" panose="02020603050405020304" pitchFamily="18" charset="0"/>
              </a:rPr>
              <a:t>б</a:t>
            </a:r>
            <a:r>
              <a:rPr lang="ru-RU" sz="1400" dirty="0">
                <a:latin typeface="Arial Black" pitchFamily="34" charset="0"/>
                <a:ea typeface="Times New Roman"/>
                <a:cs typeface="Times New Roman" panose="02020603050405020304" pitchFamily="18" charset="0"/>
              </a:rPr>
              <a:t>) защиту информации от уничтожения, модификации и блокирования доступа к ней, а также иных неправомерных действий в отношении </a:t>
            </a:r>
            <a:r>
              <a:rPr lang="ru-RU" sz="1400" dirty="0" smtClean="0">
                <a:latin typeface="Arial Black" pitchFamily="34" charset="0"/>
                <a:ea typeface="Times New Roman"/>
                <a:cs typeface="Times New Roman" panose="02020603050405020304" pitchFamily="18" charset="0"/>
              </a:rPr>
              <a:t>нее; </a:t>
            </a:r>
          </a:p>
          <a:p>
            <a:pPr marL="0" indent="0" algn="just">
              <a:spcBef>
                <a:spcPts val="0"/>
              </a:spcBef>
              <a:buNone/>
            </a:pPr>
            <a:r>
              <a:rPr lang="ru-RU" sz="1400" dirty="0">
                <a:latin typeface="Arial Black" pitchFamily="34" charset="0"/>
                <a:ea typeface="Times New Roman"/>
                <a:cs typeface="Times New Roman" panose="02020603050405020304" pitchFamily="18" charset="0"/>
              </a:rPr>
              <a:t>	</a:t>
            </a:r>
            <a:r>
              <a:rPr lang="ru-RU" sz="1400" dirty="0" smtClean="0">
                <a:latin typeface="Arial Black" pitchFamily="34" charset="0"/>
                <a:ea typeface="Times New Roman"/>
                <a:cs typeface="Times New Roman" panose="02020603050405020304" pitchFamily="18" charset="0"/>
              </a:rPr>
              <a:t>в</a:t>
            </a:r>
            <a:r>
              <a:rPr lang="ru-RU" sz="1400" dirty="0">
                <a:latin typeface="Arial Black" pitchFamily="34" charset="0"/>
                <a:ea typeface="Times New Roman"/>
                <a:cs typeface="Times New Roman" panose="02020603050405020304" pitchFamily="18" charset="0"/>
              </a:rPr>
              <a:t>) возможность копирования информации на резервный носитель, обеспечивающий ее </a:t>
            </a:r>
            <a:r>
              <a:rPr lang="ru-RU" sz="1400" dirty="0" smtClean="0">
                <a:latin typeface="Arial Black" pitchFamily="34" charset="0"/>
                <a:ea typeface="Times New Roman"/>
                <a:cs typeface="Times New Roman" panose="02020603050405020304" pitchFamily="18" charset="0"/>
              </a:rPr>
              <a:t>восстановление</a:t>
            </a:r>
            <a:r>
              <a:rPr lang="ru-RU" sz="1400" dirty="0">
                <a:latin typeface="Arial Black" pitchFamily="34" charset="0"/>
                <a:ea typeface="Times New Roman"/>
                <a:cs typeface="Times New Roman" panose="02020603050405020304" pitchFamily="18" charset="0"/>
              </a:rPr>
              <a:t>.</a:t>
            </a:r>
            <a:endParaRPr lang="ru-RU" sz="1400" dirty="0" smtClean="0">
              <a:latin typeface="Arial Black" pitchFamily="34" charset="0"/>
              <a:ea typeface="Times New Roman"/>
              <a:cs typeface="Times New Roman" panose="02020603050405020304" pitchFamily="18" charset="0"/>
            </a:endParaRPr>
          </a:p>
          <a:p>
            <a:pPr marL="0" indent="0" algn="just">
              <a:lnSpc>
                <a:spcPts val="1650"/>
              </a:lnSpc>
              <a:spcAft>
                <a:spcPts val="900"/>
              </a:spcAft>
              <a:buNone/>
            </a:pPr>
            <a:r>
              <a:rPr lang="ru-RU" sz="1400" dirty="0">
                <a:latin typeface="Arial Black" pitchFamily="34" charset="0"/>
                <a:ea typeface="Times New Roman"/>
                <a:cs typeface="Times New Roman" panose="02020603050405020304" pitchFamily="18" charset="0"/>
              </a:rPr>
              <a:t>	</a:t>
            </a:r>
            <a:r>
              <a:rPr lang="ru-RU" sz="1400" b="1" dirty="0" smtClean="0">
                <a:latin typeface="Arial Black" pitchFamily="34" charset="0"/>
                <a:ea typeface="Times New Roman"/>
                <a:cs typeface="Times New Roman" panose="02020603050405020304" pitchFamily="18" charset="0"/>
              </a:rPr>
              <a:t>Информация </a:t>
            </a:r>
            <a:r>
              <a:rPr lang="ru-RU" sz="1400" b="1" dirty="0">
                <a:latin typeface="Arial Black" pitchFamily="34" charset="0"/>
                <a:ea typeface="Times New Roman"/>
                <a:cs typeface="Times New Roman" panose="02020603050405020304" pitchFamily="18" charset="0"/>
              </a:rPr>
              <a:t>на официальном сайте размещается на русском языке</a:t>
            </a:r>
            <a:r>
              <a:rPr lang="ru-RU" sz="1400" dirty="0">
                <a:latin typeface="Arial Black" pitchFamily="34" charset="0"/>
                <a:ea typeface="Times New Roman"/>
                <a:cs typeface="Times New Roman" panose="02020603050405020304" pitchFamily="18" charset="0"/>
              </a:rPr>
              <a:t>, а также может быть размещена на государственных языках республик, входящих в состав Российской Федерации, и (или) на иностранных языках</a:t>
            </a:r>
            <a:r>
              <a:rPr lang="ru-RU" sz="1400" dirty="0" smtClean="0">
                <a:latin typeface="Arial Black" pitchFamily="34" charset="0"/>
                <a:ea typeface="Times New Roman"/>
                <a:cs typeface="Times New Roman" panose="02020603050405020304" pitchFamily="18" charset="0"/>
              </a:rPr>
              <a:t>.</a:t>
            </a:r>
          </a:p>
          <a:p>
            <a:pPr marL="0" lvl="0" indent="342900" algn="ctr">
              <a:spcBef>
                <a:spcPts val="0"/>
              </a:spcBef>
              <a:buNone/>
            </a:pPr>
            <a:endParaRPr lang="ru-RU" sz="2400" b="1" i="1" dirty="0">
              <a:solidFill>
                <a:srgbClr val="FF0000"/>
              </a:solidFill>
              <a:latin typeface="Times New Roman" panose="02020603050405020304" pitchFamily="18" charset="0"/>
              <a:ea typeface="Times New Roman"/>
              <a:cs typeface="Times New Roman" panose="02020603050405020304" pitchFamily="18" charset="0"/>
            </a:endParaRPr>
          </a:p>
          <a:p>
            <a:pPr marL="0" indent="0" algn="just">
              <a:lnSpc>
                <a:spcPts val="1650"/>
              </a:lnSpc>
              <a:spcAft>
                <a:spcPts val="900"/>
              </a:spcAft>
              <a:buNone/>
            </a:pPr>
            <a:endParaRPr lang="ru-RU" sz="1400" dirty="0">
              <a:latin typeface="Times New Roman" panose="02020603050405020304" pitchFamily="18" charset="0"/>
              <a:ea typeface="Calibri"/>
              <a:cs typeface="Times New Roman" panose="02020603050405020304" pitchFamily="18" charset="0"/>
            </a:endParaRPr>
          </a:p>
          <a:p>
            <a:pPr indent="0" algn="just">
              <a:spcBef>
                <a:spcPts val="1100"/>
              </a:spcBef>
              <a:spcAft>
                <a:spcPts val="0"/>
              </a:spcAft>
              <a:buNone/>
            </a:pPr>
            <a:r>
              <a:rPr lang="ru-RU" sz="1400" dirty="0" smtClean="0">
                <a:latin typeface="Times New Roman" panose="02020603050405020304" pitchFamily="18" charset="0"/>
                <a:ea typeface="Times New Roman"/>
                <a:cs typeface="Times New Roman" panose="02020603050405020304" pitchFamily="18" charset="0"/>
              </a:rPr>
              <a:t>	</a:t>
            </a:r>
            <a:endParaRPr lang="ru-RU" sz="1600" dirty="0">
              <a:latin typeface="Times New Roman" panose="02020603050405020304" pitchFamily="18" charset="0"/>
              <a:ea typeface="Calibri"/>
              <a:cs typeface="Times New Roman" panose="02020603050405020304" pitchFamily="18" charset="0"/>
            </a:endParaRPr>
          </a:p>
        </p:txBody>
      </p:sp>
      <p:sp>
        <p:nvSpPr>
          <p:cNvPr id="4" name="Прямоугольник 3"/>
          <p:cNvSpPr/>
          <p:nvPr/>
        </p:nvSpPr>
        <p:spPr>
          <a:xfrm>
            <a:off x="1415480" y="188640"/>
            <a:ext cx="10153128" cy="315920"/>
          </a:xfrm>
          <a:prstGeom prst="rect">
            <a:avLst/>
          </a:prstGeom>
        </p:spPr>
        <p:txBody>
          <a:bodyPr wrap="square">
            <a:spAutoFit/>
          </a:bodyPr>
          <a:lstStyle/>
          <a:p>
            <a:pPr algn="ctr">
              <a:lnSpc>
                <a:spcPts val="1650"/>
              </a:lnSpc>
              <a:spcAft>
                <a:spcPts val="900"/>
              </a:spcAft>
            </a:pPr>
            <a:endParaRPr lang="ru-RU" sz="2000" b="1" u="sng" dirty="0" smtClean="0">
              <a:solidFill>
                <a:srgbClr val="C00000"/>
              </a:solidFill>
              <a:latin typeface="Times New Roman" panose="02020603050405020304" pitchFamily="18" charset="0"/>
              <a:ea typeface="Times New Roman"/>
              <a:cs typeface="Times New Roman" panose="020206030504050203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9295495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5480" y="188640"/>
            <a:ext cx="9793088" cy="353673"/>
          </a:xfrm>
        </p:spPr>
        <p:txBody>
          <a:bodyPr>
            <a:noAutofit/>
          </a:bodyPr>
          <a:lstStyle/>
          <a:p>
            <a:r>
              <a:rPr lang="ru-RU" sz="1800" b="1" dirty="0">
                <a:solidFill>
                  <a:srgbClr val="00B050"/>
                </a:solidFill>
                <a:latin typeface="Times New Roman" panose="02020603050405020304" pitchFamily="18" charset="0"/>
                <a:ea typeface="Times New Roman"/>
                <a:cs typeface="Times New Roman" panose="02020603050405020304" pitchFamily="18" charset="0"/>
              </a:rPr>
              <a:t/>
            </a:r>
            <a:br>
              <a:rPr lang="ru-RU" sz="1800" b="1" dirty="0">
                <a:solidFill>
                  <a:srgbClr val="00B050"/>
                </a:solidFill>
                <a:latin typeface="Times New Roman" panose="02020603050405020304" pitchFamily="18" charset="0"/>
                <a:ea typeface="Times New Roman"/>
                <a:cs typeface="Times New Roman" panose="02020603050405020304" pitchFamily="18" charset="0"/>
              </a:rPr>
            </a:br>
            <a:endParaRPr lang="ru-RU" sz="18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83432" y="116632"/>
            <a:ext cx="10657184" cy="6624736"/>
          </a:xfrm>
        </p:spPr>
        <p:txBody>
          <a:bodyPr>
            <a:noAutofit/>
          </a:bodyPr>
          <a:lstStyle/>
          <a:p>
            <a:pPr marL="0" indent="0" algn="ctr">
              <a:lnSpc>
                <a:spcPts val="1650"/>
              </a:lnSpc>
              <a:spcAft>
                <a:spcPts val="900"/>
              </a:spcAft>
              <a:buNone/>
            </a:pPr>
            <a:r>
              <a:rPr lang="ru-RU" sz="1400" dirty="0" smtClean="0">
                <a:latin typeface="Times New Roman" panose="02020603050405020304" pitchFamily="18" charset="0"/>
                <a:ea typeface="Times New Roman"/>
                <a:cs typeface="Times New Roman" panose="02020603050405020304" pitchFamily="18" charset="0"/>
              </a:rPr>
              <a:t>	</a:t>
            </a:r>
            <a:r>
              <a:rPr lang="ru-RU" altLang="ru-RU" sz="2200" b="1" kern="0" dirty="0" smtClean="0">
                <a:solidFill>
                  <a:srgbClr val="C00000"/>
                </a:solidFill>
                <a:latin typeface="Arial Black" pitchFamily="34" charset="0"/>
                <a:cs typeface="Times New Roman" pitchFamily="18" charset="0"/>
              </a:rPr>
              <a:t>Ответственность за нарушение обязательных требований             к формированию образовательной организацией открытых                    и общедоступных информационных ресурсов, содержащих информацию о ее деятельности, и размещению такой информации    на официальном сайте образовательной организации в сети «Интернет»</a:t>
            </a:r>
            <a:r>
              <a:rPr lang="ru-RU" sz="2200" b="1" dirty="0" smtClean="0">
                <a:solidFill>
                  <a:srgbClr val="C00000"/>
                </a:solidFill>
                <a:latin typeface="Arial Black" pitchFamily="34" charset="0"/>
                <a:ea typeface="Times New Roman"/>
                <a:cs typeface="Times New Roman" panose="02020603050405020304" pitchFamily="18" charset="0"/>
              </a:rPr>
              <a:t>	</a:t>
            </a:r>
          </a:p>
          <a:p>
            <a:pPr marL="0" indent="0" algn="ctr">
              <a:lnSpc>
                <a:spcPts val="1650"/>
              </a:lnSpc>
              <a:spcAft>
                <a:spcPts val="900"/>
              </a:spcAft>
              <a:buNone/>
            </a:pPr>
            <a:endParaRPr lang="ru-RU" sz="2000" b="1" dirty="0" smtClean="0">
              <a:solidFill>
                <a:srgbClr val="C00000"/>
              </a:solidFill>
              <a:latin typeface="Arial Black" pitchFamily="34" charset="0"/>
              <a:ea typeface="Times New Roman"/>
              <a:cs typeface="Times New Roman" panose="02020603050405020304" pitchFamily="18" charset="0"/>
            </a:endParaRPr>
          </a:p>
          <a:p>
            <a:pPr algn="just">
              <a:lnSpc>
                <a:spcPts val="1650"/>
              </a:lnSpc>
              <a:spcAft>
                <a:spcPts val="900"/>
              </a:spcAft>
              <a:buFont typeface="Wingdings" pitchFamily="2" charset="2"/>
              <a:buChar char="Ø"/>
            </a:pPr>
            <a:r>
              <a:rPr lang="ru-RU" sz="1800" dirty="0" smtClean="0">
                <a:latin typeface="Arial Black" pitchFamily="34" charset="0"/>
                <a:ea typeface="Times New Roman"/>
              </a:rPr>
              <a:t>В </a:t>
            </a:r>
            <a:r>
              <a:rPr lang="ru-RU" sz="1800" dirty="0">
                <a:latin typeface="Arial Black" pitchFamily="34" charset="0"/>
                <a:ea typeface="Times New Roman"/>
              </a:rPr>
              <a:t>соответствии </a:t>
            </a:r>
            <a:r>
              <a:rPr lang="ru-RU" sz="1800" dirty="0" smtClean="0">
                <a:latin typeface="Arial Black" pitchFamily="34" charset="0"/>
                <a:ea typeface="Times New Roman"/>
              </a:rPr>
              <a:t>с частью 1 статьи 93.1 Федерального закона от 29.12.2012 </a:t>
            </a:r>
            <a:r>
              <a:rPr lang="ru-RU" sz="1800" b="1" dirty="0" smtClean="0">
                <a:latin typeface="Arial Black" pitchFamily="34" charset="0"/>
                <a:ea typeface="Times New Roman"/>
              </a:rPr>
              <a:t>№ 273-ФЗ </a:t>
            </a:r>
            <a:r>
              <a:rPr lang="ru-RU" sz="1800" dirty="0" smtClean="0">
                <a:latin typeface="Arial Black" pitchFamily="34" charset="0"/>
                <a:ea typeface="Times New Roman"/>
              </a:rPr>
              <a:t>«Об образовании в Российской Федерации» </a:t>
            </a:r>
            <a:r>
              <a:rPr lang="ru-RU" sz="1800" b="1" dirty="0" smtClean="0">
                <a:latin typeface="Arial Black" pitchFamily="34" charset="0"/>
                <a:ea typeface="Times New Roman"/>
              </a:rPr>
              <a:t>в случае выявления нарушения требований </a:t>
            </a:r>
            <a:r>
              <a:rPr lang="ru-RU" sz="1800" dirty="0" smtClean="0">
                <a:latin typeface="Arial Black" pitchFamily="34" charset="0"/>
                <a:ea typeface="Times New Roman"/>
              </a:rPr>
              <a:t>законодательства об образовании, </a:t>
            </a:r>
            <a:r>
              <a:rPr lang="ru-RU" sz="1800" b="1" dirty="0" smtClean="0">
                <a:latin typeface="Arial Black" pitchFamily="34" charset="0"/>
                <a:ea typeface="Times New Roman"/>
              </a:rPr>
              <a:t>орган по контролю (надзору) в сфере образования </a:t>
            </a:r>
            <a:r>
              <a:rPr lang="ru-RU" sz="1800" b="1" u="sng" dirty="0" smtClean="0">
                <a:solidFill>
                  <a:srgbClr val="FF0000"/>
                </a:solidFill>
                <a:latin typeface="Arial Black" pitchFamily="34" charset="0"/>
                <a:ea typeface="Times New Roman"/>
              </a:rPr>
              <a:t>выдает</a:t>
            </a:r>
            <a:r>
              <a:rPr lang="ru-RU" sz="1800" b="1" dirty="0" smtClean="0">
                <a:latin typeface="Arial Black" pitchFamily="34" charset="0"/>
                <a:ea typeface="Times New Roman"/>
              </a:rPr>
              <a:t> образовательной организации</a:t>
            </a:r>
            <a:r>
              <a:rPr lang="ru-RU" sz="1800" dirty="0" smtClean="0">
                <a:latin typeface="Arial Black" pitchFamily="34" charset="0"/>
                <a:ea typeface="Times New Roman"/>
              </a:rPr>
              <a:t>, допустившей </a:t>
            </a:r>
            <a:r>
              <a:rPr lang="ru-RU" sz="1800" dirty="0">
                <a:latin typeface="Arial Black" pitchFamily="34" charset="0"/>
                <a:ea typeface="Times New Roman"/>
              </a:rPr>
              <a:t>такое нарушение, </a:t>
            </a:r>
            <a:r>
              <a:rPr lang="ru-RU" sz="1800" b="1" u="sng" dirty="0">
                <a:solidFill>
                  <a:srgbClr val="FF0000"/>
                </a:solidFill>
                <a:latin typeface="Arial Black" pitchFamily="34" charset="0"/>
                <a:ea typeface="Times New Roman"/>
              </a:rPr>
              <a:t>предписание</a:t>
            </a:r>
            <a:r>
              <a:rPr lang="ru-RU" sz="1800" dirty="0">
                <a:latin typeface="Arial Black" pitchFamily="34" charset="0"/>
                <a:ea typeface="Times New Roman"/>
              </a:rPr>
              <a:t> об устранении выявленного </a:t>
            </a:r>
            <a:r>
              <a:rPr lang="ru-RU" sz="1800" dirty="0" smtClean="0">
                <a:latin typeface="Arial Black" pitchFamily="34" charset="0"/>
                <a:ea typeface="Times New Roman"/>
              </a:rPr>
              <a:t>нарушения.</a:t>
            </a:r>
          </a:p>
          <a:p>
            <a:pPr algn="just">
              <a:lnSpc>
                <a:spcPts val="1650"/>
              </a:lnSpc>
              <a:spcAft>
                <a:spcPts val="900"/>
              </a:spcAft>
              <a:buFont typeface="Wingdings" pitchFamily="2" charset="2"/>
              <a:buChar char="Ø"/>
            </a:pPr>
            <a:r>
              <a:rPr lang="ru-RU" sz="1800" dirty="0" smtClean="0">
                <a:latin typeface="Arial Black" pitchFamily="34" charset="0"/>
                <a:ea typeface="Times New Roman"/>
              </a:rPr>
              <a:t>В </a:t>
            </a:r>
            <a:r>
              <a:rPr lang="ru-RU" sz="1800" dirty="0">
                <a:latin typeface="Arial Black" pitchFamily="34" charset="0"/>
                <a:ea typeface="Times New Roman"/>
              </a:rPr>
              <a:t>соответствии </a:t>
            </a:r>
            <a:r>
              <a:rPr lang="ru-RU" sz="1800" dirty="0" smtClean="0">
                <a:latin typeface="Arial Black" pitchFamily="34" charset="0"/>
                <a:ea typeface="Times New Roman"/>
              </a:rPr>
              <a:t>с частью 1 статьи 49 Федерального </a:t>
            </a:r>
            <a:r>
              <a:rPr lang="ru-RU" sz="1800" dirty="0">
                <a:latin typeface="Arial Black" pitchFamily="34" charset="0"/>
                <a:ea typeface="Times New Roman"/>
              </a:rPr>
              <a:t>закона от 31 июля 2020 г. </a:t>
            </a:r>
            <a:r>
              <a:rPr lang="ru-RU" sz="1800" b="1" dirty="0">
                <a:latin typeface="Arial Black" pitchFamily="34" charset="0"/>
                <a:ea typeface="Times New Roman"/>
              </a:rPr>
              <a:t>№</a:t>
            </a:r>
            <a:r>
              <a:rPr lang="ru-RU" sz="1800" b="1" dirty="0" smtClean="0">
                <a:latin typeface="Arial Black" pitchFamily="34" charset="0"/>
                <a:ea typeface="Times New Roman"/>
              </a:rPr>
              <a:t> 248-ФЗ</a:t>
            </a:r>
            <a:r>
              <a:rPr lang="ru-RU" sz="1800" dirty="0">
                <a:latin typeface="Arial Black" pitchFamily="34" charset="0"/>
                <a:ea typeface="Times New Roman"/>
              </a:rPr>
              <a:t> </a:t>
            </a:r>
            <a:r>
              <a:rPr lang="ru-RU" sz="1800" dirty="0" smtClean="0">
                <a:latin typeface="Arial Black" pitchFamily="34" charset="0"/>
                <a:ea typeface="Times New Roman"/>
              </a:rPr>
              <a:t>«О </a:t>
            </a:r>
            <a:r>
              <a:rPr lang="ru-RU" sz="1800" dirty="0">
                <a:latin typeface="Arial Black" pitchFamily="34" charset="0"/>
                <a:ea typeface="Times New Roman"/>
              </a:rPr>
              <a:t>государственном контроле (надзоре) и муниципальном контроле в Российской </a:t>
            </a:r>
            <a:r>
              <a:rPr lang="ru-RU" sz="1800" dirty="0" smtClean="0">
                <a:latin typeface="Arial Black" pitchFamily="34" charset="0"/>
                <a:ea typeface="Times New Roman"/>
              </a:rPr>
              <a:t>Федерации» </a:t>
            </a:r>
            <a:r>
              <a:rPr lang="ru-RU" sz="1800" b="1" dirty="0">
                <a:latin typeface="Arial Black" pitchFamily="34" charset="0"/>
                <a:ea typeface="Times New Roman"/>
              </a:rPr>
              <a:t>в случае наличия у контрольного (надзорного) органа </a:t>
            </a:r>
            <a:r>
              <a:rPr lang="ru-RU" sz="1800" b="1" dirty="0" smtClean="0">
                <a:latin typeface="Arial Black" pitchFamily="34" charset="0"/>
                <a:ea typeface="Times New Roman"/>
              </a:rPr>
              <a:t>сведений о </a:t>
            </a:r>
            <a:r>
              <a:rPr lang="ru-RU" sz="1800" b="1" dirty="0">
                <a:latin typeface="Arial Black" pitchFamily="34" charset="0"/>
                <a:ea typeface="Times New Roman"/>
              </a:rPr>
              <a:t>готовящихся нарушениях обязательных требований или признаках нарушений обязательных требований</a:t>
            </a:r>
            <a:r>
              <a:rPr lang="ru-RU" sz="1800" dirty="0">
                <a:latin typeface="Arial Black" pitchFamily="34" charset="0"/>
                <a:ea typeface="Times New Roman"/>
              </a:rPr>
              <a:t> и (или) в случае отсутствия подтвержденных данных о том, что нарушение обязательных требований причинило вред (ущерб) охраняемым законом ценностям либо создало угрозу причинения вреда (ущерба) охраняемым законом ценностям, </a:t>
            </a:r>
            <a:r>
              <a:rPr lang="ru-RU" sz="1800" b="1" dirty="0">
                <a:latin typeface="Arial Black" pitchFamily="34" charset="0"/>
                <a:ea typeface="Times New Roman"/>
              </a:rPr>
              <a:t>контрольный (надзорный) орган </a:t>
            </a:r>
            <a:r>
              <a:rPr lang="ru-RU" sz="1800" b="1" u="sng" dirty="0">
                <a:solidFill>
                  <a:srgbClr val="FF0000"/>
                </a:solidFill>
                <a:latin typeface="Arial Black" pitchFamily="34" charset="0"/>
                <a:ea typeface="Times New Roman"/>
              </a:rPr>
              <a:t>объявляет</a:t>
            </a:r>
            <a:r>
              <a:rPr lang="ru-RU" sz="1800" b="1" dirty="0">
                <a:latin typeface="Arial Black" pitchFamily="34" charset="0"/>
                <a:ea typeface="Times New Roman"/>
              </a:rPr>
              <a:t> контролируемому лицу </a:t>
            </a:r>
            <a:r>
              <a:rPr lang="ru-RU" sz="1800" b="1" u="sng" dirty="0">
                <a:solidFill>
                  <a:srgbClr val="FF0000"/>
                </a:solidFill>
                <a:latin typeface="Arial Black" pitchFamily="34" charset="0"/>
                <a:ea typeface="Times New Roman"/>
              </a:rPr>
              <a:t>предостережение</a:t>
            </a:r>
            <a:r>
              <a:rPr lang="ru-RU" sz="1800" dirty="0">
                <a:latin typeface="Arial Black" pitchFamily="34" charset="0"/>
                <a:ea typeface="Times New Roman"/>
              </a:rPr>
              <a:t> о недопустимости нарушения обязательных требований </a:t>
            </a:r>
            <a:r>
              <a:rPr lang="ru-RU" sz="1800" b="1" u="sng" dirty="0">
                <a:solidFill>
                  <a:srgbClr val="FF0000"/>
                </a:solidFill>
                <a:latin typeface="Arial Black" pitchFamily="34" charset="0"/>
                <a:ea typeface="Times New Roman"/>
              </a:rPr>
              <a:t>и предлагает</a:t>
            </a:r>
            <a:r>
              <a:rPr lang="ru-RU" sz="1800" b="1" dirty="0">
                <a:solidFill>
                  <a:srgbClr val="FF0000"/>
                </a:solidFill>
                <a:latin typeface="Arial Black" pitchFamily="34" charset="0"/>
                <a:ea typeface="Times New Roman"/>
              </a:rPr>
              <a:t> </a:t>
            </a:r>
            <a:r>
              <a:rPr lang="ru-RU" sz="1800" b="1" dirty="0">
                <a:latin typeface="Arial Black" pitchFamily="34" charset="0"/>
                <a:ea typeface="Times New Roman"/>
              </a:rPr>
              <a:t>принять меры по обеспечению соблюдения обязательных требований.</a:t>
            </a:r>
          </a:p>
          <a:p>
            <a:pPr indent="0" algn="just">
              <a:spcBef>
                <a:spcPts val="1100"/>
              </a:spcBef>
              <a:spcAft>
                <a:spcPts val="0"/>
              </a:spcAft>
              <a:buNone/>
            </a:pPr>
            <a:endParaRPr lang="ru-RU" sz="1600" dirty="0">
              <a:latin typeface="Times New Roman" panose="02020603050405020304" pitchFamily="18" charset="0"/>
              <a:ea typeface="Calibri"/>
              <a:cs typeface="Times New Roman" panose="02020603050405020304" pitchFamily="18" charset="0"/>
            </a:endParaRPr>
          </a:p>
        </p:txBody>
      </p:sp>
      <p:sp>
        <p:nvSpPr>
          <p:cNvPr id="4" name="Прямоугольник 3"/>
          <p:cNvSpPr/>
          <p:nvPr/>
        </p:nvSpPr>
        <p:spPr>
          <a:xfrm>
            <a:off x="1415480" y="188640"/>
            <a:ext cx="10153128" cy="315920"/>
          </a:xfrm>
          <a:prstGeom prst="rect">
            <a:avLst/>
          </a:prstGeom>
        </p:spPr>
        <p:txBody>
          <a:bodyPr wrap="square">
            <a:spAutoFit/>
          </a:bodyPr>
          <a:lstStyle/>
          <a:p>
            <a:pPr algn="ctr">
              <a:lnSpc>
                <a:spcPts val="1650"/>
              </a:lnSpc>
              <a:spcAft>
                <a:spcPts val="900"/>
              </a:spcAft>
            </a:pPr>
            <a:endParaRPr lang="ru-RU" sz="2000" b="1" u="sng" dirty="0" smtClean="0">
              <a:solidFill>
                <a:srgbClr val="C00000"/>
              </a:solidFill>
              <a:latin typeface="Times New Roman" panose="02020603050405020304" pitchFamily="18" charset="0"/>
              <a:ea typeface="Times New Roman"/>
              <a:cs typeface="Times New Roman" panose="020206030504050203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5496155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6003" y="125349"/>
            <a:ext cx="10636621" cy="1071404"/>
          </a:xfrm>
        </p:spPr>
        <p:txBody>
          <a:bodyPr>
            <a:noAutofit/>
          </a:bodyPr>
          <a:lstStyle/>
          <a:p>
            <a:r>
              <a:rPr lang="ru-RU" sz="2000" b="1" dirty="0" smtClean="0">
                <a:solidFill>
                  <a:srgbClr val="C00000"/>
                </a:solidFill>
                <a:latin typeface="Times New Roman" panose="02020603050405020304" pitchFamily="18" charset="0"/>
                <a:cs typeface="Times New Roman" panose="02020603050405020304" pitchFamily="18" charset="0"/>
              </a:rPr>
              <a:t/>
            </a:r>
            <a:br>
              <a:rPr lang="ru-RU" sz="2000" b="1" dirty="0" smtClean="0">
                <a:solidFill>
                  <a:srgbClr val="C00000"/>
                </a:solidFill>
                <a:latin typeface="Times New Roman" panose="02020603050405020304" pitchFamily="18" charset="0"/>
                <a:cs typeface="Times New Roman" panose="02020603050405020304" pitchFamily="18" charset="0"/>
              </a:rPr>
            </a:br>
            <a:r>
              <a:rPr lang="ru-RU" sz="2000" b="1" dirty="0" smtClean="0">
                <a:solidFill>
                  <a:srgbClr val="C00000"/>
                </a:solidFill>
                <a:latin typeface="Arial Black" pitchFamily="34" charset="0"/>
                <a:cs typeface="Times New Roman" panose="02020603050405020304" pitchFamily="18" charset="0"/>
              </a:rPr>
              <a:t>ПОСТАНОВЛЕНИЕ </a:t>
            </a:r>
            <a:r>
              <a:rPr lang="ru-RU" sz="2000" b="1" dirty="0">
                <a:solidFill>
                  <a:srgbClr val="C00000"/>
                </a:solidFill>
                <a:latin typeface="Arial Black" pitchFamily="34" charset="0"/>
                <a:cs typeface="Times New Roman" panose="02020603050405020304" pitchFamily="18" charset="0"/>
              </a:rPr>
              <a:t>ПРАВИТЕЛЬСТВА РФ ОТ 25.06.2021 № 997 «ОБ УТВЕРЖДЕНИИ ПОЛОЖЕНИЯ О ФЕДЕРАЛЬНОМ ГОСУДАРСТВЕННОМ КОНТРОЛЕ (НАДЗОРЕ) В СФЕРЕ ОБРАЗОВАНИЯ»</a:t>
            </a:r>
            <a:br>
              <a:rPr lang="ru-RU" sz="2000" b="1" dirty="0">
                <a:solidFill>
                  <a:srgbClr val="C00000"/>
                </a:solidFill>
                <a:latin typeface="Arial Black" pitchFamily="34" charset="0"/>
                <a:cs typeface="Times New Roman" panose="02020603050405020304" pitchFamily="18" charset="0"/>
              </a:rPr>
            </a:br>
            <a:endParaRPr lang="ru-RU" sz="2000" b="1" u="sng" dirty="0">
              <a:solidFill>
                <a:srgbClr val="C00000"/>
              </a:solidFill>
              <a:latin typeface="Arial Black" pitchFamily="34" charset="0"/>
              <a:cs typeface="Times New Roman" panose="02020603050405020304" pitchFamily="18" charset="0"/>
            </a:endParaRPr>
          </a:p>
        </p:txBody>
      </p:sp>
      <p:sp>
        <p:nvSpPr>
          <p:cNvPr id="3" name="Объект 2"/>
          <p:cNvSpPr>
            <a:spLocks noGrp="1"/>
          </p:cNvSpPr>
          <p:nvPr>
            <p:ph idx="1"/>
          </p:nvPr>
        </p:nvSpPr>
        <p:spPr>
          <a:xfrm>
            <a:off x="566466" y="1196752"/>
            <a:ext cx="11318639" cy="5256588"/>
          </a:xfrm>
        </p:spPr>
        <p:txBody>
          <a:bodyPr>
            <a:normAutofit fontScale="25000" lnSpcReduction="20000"/>
          </a:bodyPr>
          <a:lstStyle/>
          <a:p>
            <a:pPr indent="449580" algn="just"/>
            <a:endParaRPr lang="ru-RU" sz="1000" dirty="0">
              <a:latin typeface="Times New Roman" panose="02020603050405020304" pitchFamily="18" charset="0"/>
              <a:ea typeface="Calibri"/>
              <a:cs typeface="Times New Roman" panose="02020603050405020304" pitchFamily="18" charset="0"/>
            </a:endParaRPr>
          </a:p>
          <a:p>
            <a:pPr marL="0" indent="0" algn="just">
              <a:buNone/>
            </a:pPr>
            <a:r>
              <a:rPr lang="ru-RU" sz="4800" dirty="0">
                <a:latin typeface="Times New Roman"/>
                <a:cs typeface="Times New Roman"/>
              </a:rPr>
              <a:t>	</a:t>
            </a:r>
            <a:r>
              <a:rPr lang="ru-RU" sz="6000" b="1" dirty="0" smtClean="0">
                <a:latin typeface="Arial Black" pitchFamily="34" charset="0"/>
                <a:cs typeface="Times New Roman"/>
              </a:rPr>
              <a:t>Пункт </a:t>
            </a:r>
            <a:r>
              <a:rPr lang="ru-RU" sz="6000" b="1" dirty="0" smtClean="0">
                <a:latin typeface="Arial Black" pitchFamily="34" charset="0"/>
                <a:cs typeface="Times New Roman" panose="02020603050405020304" pitchFamily="18" charset="0"/>
              </a:rPr>
              <a:t>62</a:t>
            </a:r>
            <a:r>
              <a:rPr lang="ru-RU" sz="6000" b="1" dirty="0">
                <a:latin typeface="Arial Black" pitchFamily="34" charset="0"/>
                <a:cs typeface="Times New Roman" panose="02020603050405020304" pitchFamily="18" charset="0"/>
              </a:rPr>
              <a:t>. </a:t>
            </a:r>
            <a:r>
              <a:rPr lang="ru-RU" sz="6000" dirty="0">
                <a:latin typeface="Arial Black" pitchFamily="34" charset="0"/>
                <a:cs typeface="Times New Roman" panose="02020603050405020304" pitchFamily="18" charset="0"/>
              </a:rPr>
              <a:t>Контрольный (надзорный) орган в сфере образования </a:t>
            </a:r>
            <a:r>
              <a:rPr lang="ru-RU" sz="6000" dirty="0">
                <a:solidFill>
                  <a:srgbClr val="FF0000"/>
                </a:solidFill>
                <a:latin typeface="Arial Black" pitchFamily="34" charset="0"/>
                <a:cs typeface="Times New Roman" panose="02020603050405020304" pitchFamily="18" charset="0"/>
              </a:rPr>
              <a:t>при наблюдении за соблюдением обязательных требований (мониторинге безопасности)</a:t>
            </a:r>
            <a:r>
              <a:rPr lang="ru-RU" sz="6000" dirty="0">
                <a:latin typeface="Arial Black" pitchFamily="34" charset="0"/>
                <a:cs typeface="Times New Roman" panose="02020603050405020304" pitchFamily="18" charset="0"/>
              </a:rPr>
              <a:t> </a:t>
            </a:r>
            <a:r>
              <a:rPr lang="ru-RU" sz="6000" dirty="0">
                <a:solidFill>
                  <a:srgbClr val="0070C0"/>
                </a:solidFill>
                <a:latin typeface="Arial Black" pitchFamily="34" charset="0"/>
                <a:cs typeface="Times New Roman" panose="02020603050405020304" pitchFamily="18" charset="0"/>
              </a:rPr>
              <a:t>проводит</a:t>
            </a:r>
            <a:r>
              <a:rPr lang="ru-RU" sz="6000" dirty="0">
                <a:latin typeface="Arial Black" pitchFamily="34" charset="0"/>
                <a:cs typeface="Times New Roman" panose="02020603050405020304" pitchFamily="18" charset="0"/>
              </a:rPr>
              <a:t> сбор, анализ данных об объектах государственного контроля (надзора), имеющихся у контрольного (надзорного) органа в сфере образования, в том числе данных, которые поступают в ходе межведомственного информационного взаимодействия, представляются контролируемыми лицами в рамках исполнения обязательных требований, а также данных, содержащихся в государственных информационных системах, данных из сети </a:t>
            </a:r>
            <a:r>
              <a:rPr lang="ru-RU" sz="6000" dirty="0" smtClean="0">
                <a:latin typeface="Arial Black" pitchFamily="34" charset="0"/>
                <a:cs typeface="Times New Roman" panose="02020603050405020304" pitchFamily="18" charset="0"/>
              </a:rPr>
              <a:t>«Интернет», </a:t>
            </a:r>
            <a:r>
              <a:rPr lang="ru-RU" sz="6000" dirty="0">
                <a:solidFill>
                  <a:srgbClr val="0070C0"/>
                </a:solidFill>
                <a:latin typeface="Arial Black" pitchFamily="34" charset="0"/>
                <a:cs typeface="Times New Roman" panose="02020603050405020304" pitchFamily="18" charset="0"/>
              </a:rPr>
              <a:t>иных общедоступных данных:</a:t>
            </a:r>
          </a:p>
          <a:p>
            <a:pPr marL="0" indent="0" algn="just">
              <a:buNone/>
            </a:pPr>
            <a:r>
              <a:rPr lang="ru-RU" sz="6000" dirty="0" smtClean="0">
                <a:latin typeface="Arial Black" pitchFamily="34" charset="0"/>
                <a:cs typeface="Times New Roman" panose="02020603050405020304" pitchFamily="18" charset="0"/>
              </a:rPr>
              <a:t>	</a:t>
            </a:r>
            <a:r>
              <a:rPr lang="ru-RU" sz="6000" b="1" dirty="0" smtClean="0">
                <a:latin typeface="Arial Black" pitchFamily="34" charset="0"/>
                <a:cs typeface="Times New Roman" panose="02020603050405020304" pitchFamily="18" charset="0"/>
              </a:rPr>
              <a:t>- данные </a:t>
            </a:r>
            <a:r>
              <a:rPr lang="ru-RU" sz="6000" b="1" dirty="0">
                <a:latin typeface="Arial Black" pitchFamily="34" charset="0"/>
                <a:cs typeface="Times New Roman" panose="02020603050405020304" pitchFamily="18" charset="0"/>
              </a:rPr>
              <a:t>мониторинга системы образования;</a:t>
            </a:r>
          </a:p>
          <a:p>
            <a:pPr marL="0" indent="0" algn="just">
              <a:buNone/>
            </a:pPr>
            <a:r>
              <a:rPr lang="ru-RU" sz="6000" dirty="0" smtClean="0">
                <a:latin typeface="Arial Black" pitchFamily="34" charset="0"/>
                <a:cs typeface="Times New Roman" panose="02020603050405020304" pitchFamily="18" charset="0"/>
              </a:rPr>
              <a:t>	- сведения </a:t>
            </a:r>
            <a:r>
              <a:rPr lang="ru-RU" sz="6000" dirty="0">
                <a:latin typeface="Arial Black" pitchFamily="34" charset="0"/>
                <a:cs typeface="Times New Roman" panose="02020603050405020304" pitchFamily="18" charset="0"/>
              </a:rPr>
              <a:t>из Единого государственного реестра недвижимости;</a:t>
            </a:r>
          </a:p>
          <a:p>
            <a:pPr marL="0" indent="0" algn="just">
              <a:buNone/>
            </a:pPr>
            <a:r>
              <a:rPr lang="ru-RU" sz="6000" dirty="0" smtClean="0">
                <a:latin typeface="Arial Black" pitchFamily="34" charset="0"/>
                <a:cs typeface="Times New Roman" panose="02020603050405020304" pitchFamily="18" charset="0"/>
              </a:rPr>
              <a:t>	- сведения </a:t>
            </a:r>
            <a:r>
              <a:rPr lang="ru-RU" sz="6000" dirty="0">
                <a:latin typeface="Arial Black" pitchFamily="34" charset="0"/>
                <a:cs typeface="Times New Roman" panose="02020603050405020304" pitchFamily="18" charset="0"/>
              </a:rPr>
              <a:t>из Единого государственного реестра юридических лиц;</a:t>
            </a:r>
          </a:p>
          <a:p>
            <a:pPr marL="0" indent="0" algn="just">
              <a:buNone/>
            </a:pPr>
            <a:r>
              <a:rPr lang="ru-RU" sz="6000" dirty="0" smtClean="0">
                <a:latin typeface="Arial Black" pitchFamily="34" charset="0"/>
                <a:cs typeface="Times New Roman" panose="02020603050405020304" pitchFamily="18" charset="0"/>
              </a:rPr>
              <a:t>	- сведения </a:t>
            </a:r>
            <a:r>
              <a:rPr lang="ru-RU" sz="6000" dirty="0">
                <a:latin typeface="Arial Black" pitchFamily="34" charset="0"/>
                <a:cs typeface="Times New Roman" panose="02020603050405020304" pitchFamily="18" charset="0"/>
              </a:rPr>
              <a:t>о наличии (отсутствии) лицензии на проведение работ с использованием сведений, составляющих государственную тайну (при реализации образовательных программ, содержащих сведения, составляющие государственную тайну);</a:t>
            </a:r>
          </a:p>
          <a:p>
            <a:pPr marL="0" indent="0" algn="just">
              <a:buNone/>
            </a:pPr>
            <a:r>
              <a:rPr lang="ru-RU" sz="6000" dirty="0" smtClean="0">
                <a:latin typeface="Arial Black" pitchFamily="34" charset="0"/>
                <a:cs typeface="Times New Roman" panose="02020603050405020304" pitchFamily="18" charset="0"/>
              </a:rPr>
              <a:t>	- сведения </a:t>
            </a:r>
            <a:r>
              <a:rPr lang="ru-RU" sz="6000" dirty="0">
                <a:latin typeface="Arial Black" pitchFamily="34" charset="0"/>
                <a:cs typeface="Times New Roman" panose="02020603050405020304" pitchFamily="18" charset="0"/>
              </a:rPr>
              <a:t>из федеральной информационной системы обеспечения проведения государственной итоговой аттестации обучающихся, освоивших основные образовательные программы основного общего и среднего общего образования, и приема граждан в образовательные организации для получения среднего профессионального и высшего образования и региональной информационной системы обеспечения проведения государственной итоговой аттестации обучающихся, освоивших основные образовательные программы основного общего и среднего общего образования;</a:t>
            </a:r>
          </a:p>
          <a:p>
            <a:pPr marL="0" indent="0" algn="just">
              <a:buNone/>
            </a:pPr>
            <a:r>
              <a:rPr lang="ru-RU" sz="6000" dirty="0" smtClean="0">
                <a:latin typeface="Arial Black" pitchFamily="34" charset="0"/>
                <a:cs typeface="Times New Roman" panose="02020603050405020304" pitchFamily="18" charset="0"/>
              </a:rPr>
              <a:t>	</a:t>
            </a:r>
            <a:r>
              <a:rPr lang="ru-RU" sz="6000" dirty="0" smtClean="0">
                <a:solidFill>
                  <a:srgbClr val="FF0000"/>
                </a:solidFill>
                <a:latin typeface="Arial Black" pitchFamily="34" charset="0"/>
                <a:cs typeface="Times New Roman" panose="02020603050405020304" pitchFamily="18" charset="0"/>
              </a:rPr>
              <a:t>- сведения </a:t>
            </a:r>
            <a:r>
              <a:rPr lang="ru-RU" sz="6000" dirty="0">
                <a:solidFill>
                  <a:srgbClr val="FF0000"/>
                </a:solidFill>
                <a:latin typeface="Arial Black" pitchFamily="34" charset="0"/>
                <a:cs typeface="Times New Roman" panose="02020603050405020304" pitchFamily="18" charset="0"/>
              </a:rPr>
              <a:t>из федеральной информационной системы </a:t>
            </a:r>
            <a:r>
              <a:rPr lang="ru-RU" sz="6000" dirty="0" smtClean="0">
                <a:solidFill>
                  <a:srgbClr val="FF0000"/>
                </a:solidFill>
                <a:latin typeface="Arial Black" pitchFamily="34" charset="0"/>
                <a:cs typeface="Times New Roman" panose="02020603050405020304" pitchFamily="18" charset="0"/>
              </a:rPr>
              <a:t>«Федеральный </a:t>
            </a:r>
            <a:r>
              <a:rPr lang="ru-RU" sz="6000" dirty="0">
                <a:solidFill>
                  <a:srgbClr val="FF0000"/>
                </a:solidFill>
                <a:latin typeface="Arial Black" pitchFamily="34" charset="0"/>
                <a:cs typeface="Times New Roman" panose="02020603050405020304" pitchFamily="18" charset="0"/>
              </a:rPr>
              <a:t>реестр сведений о документах об образовании и (или) о квалификации, документах об </a:t>
            </a:r>
            <a:r>
              <a:rPr lang="ru-RU" sz="6000" dirty="0" smtClean="0">
                <a:solidFill>
                  <a:srgbClr val="FF0000"/>
                </a:solidFill>
                <a:latin typeface="Arial Black" pitchFamily="34" charset="0"/>
                <a:cs typeface="Times New Roman" panose="02020603050405020304" pitchFamily="18" charset="0"/>
              </a:rPr>
              <a:t>обучении»;</a:t>
            </a:r>
            <a:endParaRPr lang="ru-RU" sz="6000" dirty="0">
              <a:solidFill>
                <a:srgbClr val="FF0000"/>
              </a:solidFill>
              <a:latin typeface="Arial Black" pitchFamily="34" charset="0"/>
              <a:cs typeface="Times New Roman" panose="02020603050405020304" pitchFamily="18" charset="0"/>
            </a:endParaRPr>
          </a:p>
          <a:p>
            <a:pPr marL="0" indent="0" algn="just">
              <a:buNone/>
            </a:pPr>
            <a:r>
              <a:rPr lang="ru-RU" sz="6000" dirty="0" smtClean="0">
                <a:latin typeface="Arial Black" pitchFamily="34" charset="0"/>
                <a:cs typeface="Times New Roman" panose="02020603050405020304" pitchFamily="18" charset="0"/>
              </a:rPr>
              <a:t>	- сведения </a:t>
            </a:r>
            <a:r>
              <a:rPr lang="ru-RU" sz="6000" dirty="0">
                <a:latin typeface="Arial Black" pitchFamily="34" charset="0"/>
                <a:cs typeface="Times New Roman" panose="02020603050405020304" pitchFamily="18" charset="0"/>
              </a:rPr>
              <a:t>из государственной информационной системы государственного надзора в сфере образования;</a:t>
            </a:r>
          </a:p>
          <a:p>
            <a:pPr marL="0" indent="0" algn="just">
              <a:buNone/>
            </a:pPr>
            <a:r>
              <a:rPr lang="ru-RU" sz="6000" dirty="0" smtClean="0">
                <a:latin typeface="Arial Black" pitchFamily="34" charset="0"/>
                <a:cs typeface="Times New Roman" panose="02020603050405020304" pitchFamily="18" charset="0"/>
              </a:rPr>
              <a:t>	</a:t>
            </a:r>
            <a:r>
              <a:rPr lang="ru-RU" sz="6000" b="1" u="sng" dirty="0" smtClean="0">
                <a:solidFill>
                  <a:srgbClr val="FF0000"/>
                </a:solidFill>
                <a:latin typeface="Arial Black" pitchFamily="34" charset="0"/>
                <a:cs typeface="Times New Roman" panose="02020603050405020304" pitchFamily="18" charset="0"/>
              </a:rPr>
              <a:t>- информация</a:t>
            </a:r>
            <a:r>
              <a:rPr lang="ru-RU" sz="6000" b="1" u="sng" dirty="0">
                <a:solidFill>
                  <a:srgbClr val="FF0000"/>
                </a:solidFill>
                <a:latin typeface="Arial Black" pitchFamily="34" charset="0"/>
                <a:cs typeface="Times New Roman" panose="02020603050405020304" pitchFamily="18" charset="0"/>
              </a:rPr>
              <a:t>, размещенная на официальных сайтах образовательных организаций в сети </a:t>
            </a:r>
            <a:r>
              <a:rPr lang="ru-RU" sz="6000" b="1" u="sng" dirty="0" smtClean="0">
                <a:solidFill>
                  <a:srgbClr val="FF0000"/>
                </a:solidFill>
                <a:latin typeface="Arial Black" pitchFamily="34" charset="0"/>
                <a:cs typeface="Times New Roman" panose="02020603050405020304" pitchFamily="18" charset="0"/>
              </a:rPr>
              <a:t>«Интернет».</a:t>
            </a:r>
          </a:p>
          <a:p>
            <a:pPr marL="0" indent="0" algn="just">
              <a:buNone/>
            </a:pPr>
            <a:r>
              <a:rPr lang="ru-RU" sz="6400" b="1" dirty="0">
                <a:solidFill>
                  <a:srgbClr val="FF0000"/>
                </a:solidFill>
                <a:latin typeface="Arial Black" pitchFamily="34" charset="0"/>
                <a:cs typeface="Times New Roman" panose="02020603050405020304" pitchFamily="18" charset="0"/>
              </a:rPr>
              <a:t>	</a:t>
            </a:r>
          </a:p>
          <a:p>
            <a:pPr indent="0" algn="just">
              <a:lnSpc>
                <a:spcPct val="115000"/>
              </a:lnSpc>
              <a:spcAft>
                <a:spcPts val="0"/>
              </a:spcAft>
              <a:buNone/>
            </a:pPr>
            <a:endParaRPr lang="ru-RU" sz="6400" b="1" dirty="0" smtClean="0">
              <a:solidFill>
                <a:srgbClr val="FF0000"/>
              </a:solidFill>
              <a:latin typeface="Arial Black" pitchFamily="34" charset="0"/>
              <a:cs typeface="Times New Roman" panose="020206030504050203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4436612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5480" y="188640"/>
            <a:ext cx="9793088" cy="353673"/>
          </a:xfrm>
        </p:spPr>
        <p:txBody>
          <a:bodyPr>
            <a:noAutofit/>
          </a:bodyPr>
          <a:lstStyle/>
          <a:p>
            <a:r>
              <a:rPr lang="ru-RU" sz="1800" b="1" dirty="0">
                <a:solidFill>
                  <a:srgbClr val="00B050"/>
                </a:solidFill>
                <a:latin typeface="Times New Roman" panose="02020603050405020304" pitchFamily="18" charset="0"/>
                <a:ea typeface="Times New Roman"/>
                <a:cs typeface="Times New Roman" panose="02020603050405020304" pitchFamily="18" charset="0"/>
              </a:rPr>
              <a:t/>
            </a:r>
            <a:br>
              <a:rPr lang="ru-RU" sz="1800" b="1" dirty="0">
                <a:solidFill>
                  <a:srgbClr val="00B050"/>
                </a:solidFill>
                <a:latin typeface="Times New Roman" panose="02020603050405020304" pitchFamily="18" charset="0"/>
                <a:ea typeface="Times New Roman"/>
                <a:cs typeface="Times New Roman" panose="02020603050405020304" pitchFamily="18" charset="0"/>
              </a:rPr>
            </a:br>
            <a:endParaRPr lang="ru-RU" sz="18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83432" y="188640"/>
            <a:ext cx="10513168" cy="6552728"/>
          </a:xfrm>
        </p:spPr>
        <p:txBody>
          <a:bodyPr>
            <a:noAutofit/>
          </a:bodyPr>
          <a:lstStyle/>
          <a:p>
            <a:pPr marL="0" indent="0" algn="ctr">
              <a:lnSpc>
                <a:spcPts val="1650"/>
              </a:lnSpc>
              <a:spcBef>
                <a:spcPts val="0"/>
              </a:spcBef>
              <a:buNone/>
            </a:pPr>
            <a:r>
              <a:rPr lang="ru-RU" altLang="ru-RU" sz="2000" b="1" kern="0" dirty="0" smtClean="0">
                <a:solidFill>
                  <a:srgbClr val="C00000"/>
                </a:solidFill>
                <a:latin typeface="Arial Black" pitchFamily="34" charset="0"/>
                <a:cs typeface="Times New Roman" pitchFamily="18" charset="0"/>
              </a:rPr>
              <a:t> </a:t>
            </a:r>
            <a:r>
              <a:rPr lang="ru-RU" altLang="ru-RU" sz="2200" b="1" kern="0" dirty="0" smtClean="0">
                <a:solidFill>
                  <a:srgbClr val="C00000"/>
                </a:solidFill>
                <a:latin typeface="Arial Black" pitchFamily="34" charset="0"/>
                <a:cs typeface="Times New Roman" pitchFamily="18" charset="0"/>
              </a:rPr>
              <a:t>Приказ Федеральной службы по надзору в сфере образования </a:t>
            </a:r>
          </a:p>
          <a:p>
            <a:pPr marL="0" indent="0" algn="ctr">
              <a:lnSpc>
                <a:spcPts val="1650"/>
              </a:lnSpc>
              <a:spcBef>
                <a:spcPts val="0"/>
              </a:spcBef>
              <a:buNone/>
            </a:pPr>
            <a:r>
              <a:rPr lang="ru-RU" altLang="ru-RU" sz="2200" b="1" kern="0" dirty="0" smtClean="0">
                <a:solidFill>
                  <a:srgbClr val="C00000"/>
                </a:solidFill>
                <a:latin typeface="Arial Black" pitchFamily="34" charset="0"/>
                <a:cs typeface="Times New Roman" pitchFamily="18" charset="0"/>
              </a:rPr>
              <a:t>и науки от 2 мая 2024 г. № 955 «Об утверждении форм проверочных листов, используемых при осуществлении федерального государственного контроля (надзора) в сфере образования»</a:t>
            </a:r>
          </a:p>
          <a:p>
            <a:pPr marL="0" indent="0" algn="ctr">
              <a:lnSpc>
                <a:spcPts val="1650"/>
              </a:lnSpc>
              <a:spcBef>
                <a:spcPts val="0"/>
              </a:spcBef>
              <a:buNone/>
            </a:pPr>
            <a:endParaRPr lang="ru-RU" sz="2200" b="1" kern="0" dirty="0">
              <a:solidFill>
                <a:srgbClr val="C00000"/>
              </a:solidFill>
              <a:latin typeface="Arial Black" pitchFamily="34" charset="0"/>
              <a:ea typeface="Calibri"/>
              <a:cs typeface="Times New Roman" pitchFamily="18" charset="0"/>
            </a:endParaRPr>
          </a:p>
          <a:p>
            <a:pPr marL="0" indent="0" algn="ctr">
              <a:lnSpc>
                <a:spcPts val="1650"/>
              </a:lnSpc>
              <a:spcBef>
                <a:spcPts val="0"/>
              </a:spcBef>
              <a:buNone/>
            </a:pPr>
            <a:endParaRPr lang="ru-RU" sz="2000" b="1" kern="0" dirty="0" smtClean="0">
              <a:latin typeface="Arial Black" pitchFamily="34" charset="0"/>
              <a:ea typeface="Calibri"/>
              <a:cs typeface="Times New Roman" pitchFamily="18" charset="0"/>
            </a:endParaRPr>
          </a:p>
          <a:p>
            <a:pPr marL="0" indent="0">
              <a:lnSpc>
                <a:spcPts val="1650"/>
              </a:lnSpc>
              <a:spcBef>
                <a:spcPts val="0"/>
              </a:spcBef>
              <a:buNone/>
            </a:pPr>
            <a:r>
              <a:rPr lang="ru-RU" sz="2000" b="1" kern="0" dirty="0" smtClean="0">
                <a:solidFill>
                  <a:srgbClr val="00B050"/>
                </a:solidFill>
                <a:latin typeface="Arial Black" pitchFamily="34" charset="0"/>
                <a:ea typeface="Calibri"/>
                <a:cs typeface="Times New Roman" pitchFamily="18" charset="0"/>
              </a:rPr>
              <a:t>Приложение № 7 </a:t>
            </a:r>
            <a:endParaRPr lang="en-US" sz="2000" b="1" kern="0" dirty="0" smtClean="0">
              <a:solidFill>
                <a:srgbClr val="00B050"/>
              </a:solidFill>
              <a:latin typeface="Arial Black" pitchFamily="34" charset="0"/>
              <a:ea typeface="Calibri"/>
              <a:cs typeface="Times New Roman" pitchFamily="18" charset="0"/>
            </a:endParaRPr>
          </a:p>
          <a:p>
            <a:pPr marL="0" indent="0">
              <a:lnSpc>
                <a:spcPts val="1650"/>
              </a:lnSpc>
              <a:spcBef>
                <a:spcPts val="0"/>
              </a:spcBef>
              <a:buNone/>
            </a:pPr>
            <a:r>
              <a:rPr lang="en-US" sz="2000" b="1" kern="0" dirty="0">
                <a:latin typeface="Arial Black" pitchFamily="34" charset="0"/>
                <a:ea typeface="Calibri"/>
                <a:cs typeface="Times New Roman" pitchFamily="18" charset="0"/>
              </a:rPr>
              <a:t>	</a:t>
            </a:r>
            <a:endParaRPr lang="ru-RU" sz="2000" b="1" kern="0" dirty="0" smtClean="0">
              <a:latin typeface="Arial Black" pitchFamily="34" charset="0"/>
              <a:ea typeface="Calibri"/>
              <a:cs typeface="Times New Roman" pitchFamily="18" charset="0"/>
            </a:endParaRPr>
          </a:p>
          <a:p>
            <a:pPr marL="0" indent="0">
              <a:lnSpc>
                <a:spcPts val="1650"/>
              </a:lnSpc>
              <a:spcBef>
                <a:spcPts val="0"/>
              </a:spcBef>
              <a:buNone/>
            </a:pPr>
            <a:r>
              <a:rPr lang="ru-RU" sz="2000" b="1" kern="0" dirty="0">
                <a:latin typeface="Arial Black" pitchFamily="34" charset="0"/>
                <a:ea typeface="Calibri"/>
                <a:cs typeface="Times New Roman" pitchFamily="18" charset="0"/>
              </a:rPr>
              <a:t>	</a:t>
            </a:r>
            <a:r>
              <a:rPr lang="ru-RU" sz="2000" b="1" kern="0" dirty="0" smtClean="0">
                <a:latin typeface="Arial Black" pitchFamily="34" charset="0"/>
                <a:ea typeface="Calibri"/>
                <a:cs typeface="Times New Roman" pitchFamily="18" charset="0"/>
              </a:rPr>
              <a:t>Проверочный лист, используемый при осуществлении федерального государственного контроля (надзора) в сфере образования </a:t>
            </a:r>
            <a:r>
              <a:rPr lang="ru-RU" sz="2000" b="1" u="sng" kern="0" dirty="0" smtClean="0">
                <a:latin typeface="Arial Black" pitchFamily="34" charset="0"/>
                <a:ea typeface="Calibri"/>
                <a:cs typeface="Times New Roman" pitchFamily="18" charset="0"/>
              </a:rPr>
              <a:t>в части правил оказания платных образовательных услуг</a:t>
            </a:r>
            <a:r>
              <a:rPr lang="ru-RU" sz="2000" b="1" kern="0" dirty="0" smtClean="0">
                <a:latin typeface="Arial Black" pitchFamily="34" charset="0"/>
                <a:ea typeface="Calibri"/>
                <a:cs typeface="Times New Roman" pitchFamily="18" charset="0"/>
              </a:rPr>
              <a:t>. </a:t>
            </a:r>
          </a:p>
          <a:p>
            <a:pPr marL="0" indent="0">
              <a:lnSpc>
                <a:spcPts val="1650"/>
              </a:lnSpc>
              <a:spcBef>
                <a:spcPts val="0"/>
              </a:spcBef>
              <a:buNone/>
            </a:pPr>
            <a:r>
              <a:rPr lang="ru-RU" sz="2000" b="1" kern="0" dirty="0">
                <a:solidFill>
                  <a:srgbClr val="C00000"/>
                </a:solidFill>
                <a:latin typeface="Arial Black" pitchFamily="34" charset="0"/>
                <a:ea typeface="Calibri"/>
                <a:cs typeface="Times New Roman" pitchFamily="18" charset="0"/>
              </a:rPr>
              <a:t>	</a:t>
            </a:r>
            <a:endParaRPr lang="ru-RU" sz="2000" b="1" kern="0" dirty="0" smtClean="0">
              <a:solidFill>
                <a:srgbClr val="C00000"/>
              </a:solidFill>
              <a:latin typeface="Arial Black" pitchFamily="34" charset="0"/>
              <a:ea typeface="Calibri"/>
              <a:cs typeface="Times New Roman" pitchFamily="18" charset="0"/>
            </a:endParaRPr>
          </a:p>
          <a:p>
            <a:pPr marL="0" indent="0">
              <a:lnSpc>
                <a:spcPts val="1650"/>
              </a:lnSpc>
              <a:spcBef>
                <a:spcPts val="0"/>
              </a:spcBef>
              <a:buNone/>
            </a:pPr>
            <a:endParaRPr lang="ru-RU" sz="2000" b="1" kern="0" dirty="0">
              <a:solidFill>
                <a:srgbClr val="C00000"/>
              </a:solidFill>
              <a:latin typeface="Arial Black" pitchFamily="34" charset="0"/>
              <a:ea typeface="Calibri"/>
              <a:cs typeface="Times New Roman" pitchFamily="18" charset="0"/>
            </a:endParaRPr>
          </a:p>
          <a:p>
            <a:pPr marL="0" lvl="0" indent="0">
              <a:lnSpc>
                <a:spcPts val="1650"/>
              </a:lnSpc>
              <a:spcBef>
                <a:spcPts val="0"/>
              </a:spcBef>
              <a:buNone/>
            </a:pPr>
            <a:r>
              <a:rPr lang="ru-RU" sz="2000" b="1" kern="0" dirty="0">
                <a:solidFill>
                  <a:srgbClr val="00B050"/>
                </a:solidFill>
                <a:latin typeface="Arial Black" pitchFamily="34" charset="0"/>
                <a:ea typeface="Calibri"/>
                <a:cs typeface="Times New Roman" pitchFamily="18" charset="0"/>
              </a:rPr>
              <a:t>Приложение № </a:t>
            </a:r>
            <a:r>
              <a:rPr lang="ru-RU" sz="2000" b="1" kern="0" dirty="0" smtClean="0">
                <a:solidFill>
                  <a:srgbClr val="00B050"/>
                </a:solidFill>
                <a:latin typeface="Arial Black" pitchFamily="34" charset="0"/>
                <a:ea typeface="Calibri"/>
                <a:cs typeface="Times New Roman" pitchFamily="18" charset="0"/>
              </a:rPr>
              <a:t>19 </a:t>
            </a:r>
            <a:endParaRPr lang="en-US" sz="2000" b="1" kern="0" dirty="0">
              <a:solidFill>
                <a:srgbClr val="00B050"/>
              </a:solidFill>
              <a:latin typeface="Arial Black" pitchFamily="34" charset="0"/>
              <a:ea typeface="Calibri"/>
              <a:cs typeface="Times New Roman" pitchFamily="18" charset="0"/>
            </a:endParaRPr>
          </a:p>
          <a:p>
            <a:pPr marL="0" lvl="0" indent="0">
              <a:lnSpc>
                <a:spcPts val="1650"/>
              </a:lnSpc>
              <a:spcBef>
                <a:spcPts val="0"/>
              </a:spcBef>
              <a:buNone/>
            </a:pPr>
            <a:r>
              <a:rPr lang="en-US" sz="2000" b="1" kern="0" dirty="0">
                <a:solidFill>
                  <a:prstClr val="black"/>
                </a:solidFill>
                <a:latin typeface="Arial Black" pitchFamily="34" charset="0"/>
                <a:ea typeface="Calibri"/>
                <a:cs typeface="Times New Roman" pitchFamily="18" charset="0"/>
              </a:rPr>
              <a:t>	</a:t>
            </a:r>
            <a:endParaRPr lang="ru-RU" sz="2000" b="1" kern="0" dirty="0">
              <a:solidFill>
                <a:prstClr val="black"/>
              </a:solidFill>
              <a:latin typeface="Arial Black" pitchFamily="34" charset="0"/>
              <a:ea typeface="Calibri"/>
              <a:cs typeface="Times New Roman" pitchFamily="18" charset="0"/>
            </a:endParaRPr>
          </a:p>
          <a:p>
            <a:pPr marL="0" lvl="0" indent="0">
              <a:lnSpc>
                <a:spcPts val="1650"/>
              </a:lnSpc>
              <a:spcBef>
                <a:spcPts val="0"/>
              </a:spcBef>
              <a:buNone/>
            </a:pPr>
            <a:r>
              <a:rPr lang="ru-RU" sz="2000" b="1" kern="0" dirty="0">
                <a:solidFill>
                  <a:prstClr val="black"/>
                </a:solidFill>
                <a:latin typeface="Arial Black" pitchFamily="34" charset="0"/>
                <a:ea typeface="Calibri"/>
                <a:cs typeface="Times New Roman" pitchFamily="18" charset="0"/>
              </a:rPr>
              <a:t>	Проверочный лист, используемый при осуществлении федерального государственного контроля (надзора) в сфере образования </a:t>
            </a:r>
            <a:r>
              <a:rPr lang="ru-RU" sz="2000" b="1" u="sng" kern="0" dirty="0">
                <a:solidFill>
                  <a:prstClr val="black"/>
                </a:solidFill>
                <a:latin typeface="Arial Black" pitchFamily="34" charset="0"/>
                <a:ea typeface="Calibri"/>
                <a:cs typeface="Times New Roman" pitchFamily="18" charset="0"/>
              </a:rPr>
              <a:t>в </a:t>
            </a:r>
            <a:r>
              <a:rPr lang="ru-RU" sz="2000" b="1" u="sng" kern="0" dirty="0" smtClean="0">
                <a:solidFill>
                  <a:prstClr val="black"/>
                </a:solidFill>
                <a:latin typeface="Arial Black" pitchFamily="34" charset="0"/>
                <a:ea typeface="Calibri"/>
                <a:cs typeface="Times New Roman" pitchFamily="18" charset="0"/>
              </a:rPr>
              <a:t>части информационной открытости образовательной организации</a:t>
            </a:r>
            <a:r>
              <a:rPr lang="ru-RU" sz="2000" b="1" kern="0" dirty="0" smtClean="0">
                <a:solidFill>
                  <a:prstClr val="black"/>
                </a:solidFill>
                <a:latin typeface="Arial Black" pitchFamily="34" charset="0"/>
                <a:ea typeface="Calibri"/>
                <a:cs typeface="Times New Roman" pitchFamily="18" charset="0"/>
              </a:rPr>
              <a:t> . </a:t>
            </a:r>
            <a:endParaRPr lang="ru-RU" sz="2000" b="1" kern="0" dirty="0">
              <a:solidFill>
                <a:prstClr val="black"/>
              </a:solidFill>
              <a:latin typeface="Arial Black" pitchFamily="34" charset="0"/>
              <a:ea typeface="Calibri"/>
              <a:cs typeface="Times New Roman" pitchFamily="18" charset="0"/>
            </a:endParaRPr>
          </a:p>
          <a:p>
            <a:pPr marL="0" lvl="0" indent="0">
              <a:lnSpc>
                <a:spcPts val="1650"/>
              </a:lnSpc>
              <a:spcBef>
                <a:spcPts val="0"/>
              </a:spcBef>
              <a:buNone/>
            </a:pPr>
            <a:r>
              <a:rPr lang="ru-RU" sz="2000" b="1" kern="0" dirty="0">
                <a:solidFill>
                  <a:srgbClr val="C00000"/>
                </a:solidFill>
                <a:latin typeface="Arial Black" pitchFamily="34" charset="0"/>
                <a:ea typeface="Calibri"/>
                <a:cs typeface="Times New Roman" pitchFamily="18" charset="0"/>
              </a:rPr>
              <a:t>	</a:t>
            </a:r>
            <a:endParaRPr lang="ru-RU" sz="1600" dirty="0">
              <a:solidFill>
                <a:prstClr val="black"/>
              </a:solidFill>
              <a:latin typeface="Arial Black" pitchFamily="34" charset="0"/>
              <a:ea typeface="Calibri"/>
              <a:cs typeface="Times New Roman" panose="02020603050405020304" pitchFamily="18" charset="0"/>
            </a:endParaRPr>
          </a:p>
          <a:p>
            <a:pPr marL="0" lvl="0" indent="0">
              <a:lnSpc>
                <a:spcPts val="1650"/>
              </a:lnSpc>
              <a:spcBef>
                <a:spcPts val="0"/>
              </a:spcBef>
              <a:buNone/>
            </a:pPr>
            <a:r>
              <a:rPr lang="ru-RU" sz="2000" b="1" kern="0" dirty="0">
                <a:solidFill>
                  <a:srgbClr val="00B050"/>
                </a:solidFill>
                <a:latin typeface="Arial Black" pitchFamily="34" charset="0"/>
                <a:ea typeface="Calibri"/>
                <a:cs typeface="Times New Roman" pitchFamily="18" charset="0"/>
              </a:rPr>
              <a:t>Приложение № </a:t>
            </a:r>
            <a:r>
              <a:rPr lang="ru-RU" sz="2000" b="1" kern="0" dirty="0" smtClean="0">
                <a:solidFill>
                  <a:srgbClr val="00B050"/>
                </a:solidFill>
                <a:latin typeface="Arial Black" pitchFamily="34" charset="0"/>
                <a:ea typeface="Calibri"/>
                <a:cs typeface="Times New Roman" pitchFamily="18" charset="0"/>
              </a:rPr>
              <a:t>27 </a:t>
            </a:r>
            <a:endParaRPr lang="en-US" sz="2000" b="1" kern="0" dirty="0">
              <a:solidFill>
                <a:srgbClr val="00B050"/>
              </a:solidFill>
              <a:latin typeface="Arial Black" pitchFamily="34" charset="0"/>
              <a:ea typeface="Calibri"/>
              <a:cs typeface="Times New Roman" pitchFamily="18" charset="0"/>
            </a:endParaRPr>
          </a:p>
          <a:p>
            <a:pPr marL="0" lvl="0" indent="0">
              <a:lnSpc>
                <a:spcPts val="1650"/>
              </a:lnSpc>
              <a:spcBef>
                <a:spcPts val="0"/>
              </a:spcBef>
              <a:buNone/>
            </a:pPr>
            <a:r>
              <a:rPr lang="en-US" sz="2000" b="1" kern="0" dirty="0">
                <a:solidFill>
                  <a:prstClr val="black"/>
                </a:solidFill>
                <a:latin typeface="Arial Black" pitchFamily="34" charset="0"/>
                <a:ea typeface="Calibri"/>
                <a:cs typeface="Times New Roman" pitchFamily="18" charset="0"/>
              </a:rPr>
              <a:t>	</a:t>
            </a:r>
            <a:endParaRPr lang="ru-RU" sz="2000" b="1" kern="0" dirty="0">
              <a:solidFill>
                <a:prstClr val="black"/>
              </a:solidFill>
              <a:latin typeface="Arial Black" pitchFamily="34" charset="0"/>
              <a:ea typeface="Calibri"/>
              <a:cs typeface="Times New Roman" pitchFamily="18" charset="0"/>
            </a:endParaRPr>
          </a:p>
          <a:p>
            <a:pPr marL="0" lvl="0" indent="0">
              <a:lnSpc>
                <a:spcPts val="1650"/>
              </a:lnSpc>
              <a:spcBef>
                <a:spcPts val="0"/>
              </a:spcBef>
              <a:buNone/>
            </a:pPr>
            <a:r>
              <a:rPr lang="ru-RU" sz="2000" b="1" kern="0" dirty="0">
                <a:solidFill>
                  <a:prstClr val="black"/>
                </a:solidFill>
                <a:latin typeface="Arial Black" pitchFamily="34" charset="0"/>
                <a:ea typeface="Calibri"/>
                <a:cs typeface="Times New Roman" pitchFamily="18" charset="0"/>
              </a:rPr>
              <a:t>	Проверочный лист, используемый при осуществлении федерального государственного контроля (надзора) в сфере образования </a:t>
            </a:r>
            <a:r>
              <a:rPr lang="ru-RU" sz="2000" b="1" u="sng" kern="0" dirty="0">
                <a:solidFill>
                  <a:prstClr val="black"/>
                </a:solidFill>
                <a:latin typeface="Arial Black" pitchFamily="34" charset="0"/>
                <a:ea typeface="Calibri"/>
                <a:cs typeface="Times New Roman" pitchFamily="18" charset="0"/>
              </a:rPr>
              <a:t>в части </a:t>
            </a:r>
            <a:r>
              <a:rPr lang="ru-RU" sz="2000" b="1" u="sng" kern="0" dirty="0" smtClean="0">
                <a:solidFill>
                  <a:prstClr val="black"/>
                </a:solidFill>
                <a:latin typeface="Arial Black" pitchFamily="34" charset="0"/>
                <a:ea typeface="Calibri"/>
                <a:cs typeface="Times New Roman" pitchFamily="18" charset="0"/>
              </a:rPr>
              <a:t>требований к структуре официального сайта образовательной организации в информационно-телекоммуникационной сети «Интернет» и формату представления информации</a:t>
            </a:r>
            <a:r>
              <a:rPr lang="ru-RU" sz="2000" b="1" kern="0" dirty="0" smtClean="0">
                <a:solidFill>
                  <a:prstClr val="black"/>
                </a:solidFill>
                <a:latin typeface="Arial Black" pitchFamily="34" charset="0"/>
                <a:ea typeface="Calibri"/>
                <a:cs typeface="Times New Roman" pitchFamily="18" charset="0"/>
              </a:rPr>
              <a:t>. </a:t>
            </a:r>
            <a:endParaRPr lang="ru-RU" sz="2000" b="1" kern="0" dirty="0">
              <a:solidFill>
                <a:prstClr val="black"/>
              </a:solidFill>
              <a:latin typeface="Arial Black" pitchFamily="34" charset="0"/>
              <a:ea typeface="Calibri"/>
              <a:cs typeface="Times New Roman" pitchFamily="18" charset="0"/>
            </a:endParaRPr>
          </a:p>
          <a:p>
            <a:pPr marL="0" indent="0">
              <a:lnSpc>
                <a:spcPts val="1650"/>
              </a:lnSpc>
              <a:spcBef>
                <a:spcPts val="0"/>
              </a:spcBef>
              <a:buNone/>
            </a:pPr>
            <a:endParaRPr lang="ru-RU" sz="1600" dirty="0">
              <a:latin typeface="Arial Black" pitchFamily="34" charset="0"/>
              <a:ea typeface="Calibri"/>
              <a:cs typeface="Times New Roman" panose="02020603050405020304" pitchFamily="18" charset="0"/>
            </a:endParaRPr>
          </a:p>
        </p:txBody>
      </p:sp>
      <p:sp>
        <p:nvSpPr>
          <p:cNvPr id="4" name="Прямоугольник 3"/>
          <p:cNvSpPr/>
          <p:nvPr/>
        </p:nvSpPr>
        <p:spPr>
          <a:xfrm>
            <a:off x="1415480" y="188640"/>
            <a:ext cx="10153128" cy="315920"/>
          </a:xfrm>
          <a:prstGeom prst="rect">
            <a:avLst/>
          </a:prstGeom>
        </p:spPr>
        <p:txBody>
          <a:bodyPr wrap="square">
            <a:spAutoFit/>
          </a:bodyPr>
          <a:lstStyle/>
          <a:p>
            <a:pPr algn="ctr">
              <a:lnSpc>
                <a:spcPts val="1650"/>
              </a:lnSpc>
              <a:spcAft>
                <a:spcPts val="900"/>
              </a:spcAft>
            </a:pPr>
            <a:endParaRPr lang="ru-RU" sz="2000" b="1" u="sng" dirty="0" smtClean="0">
              <a:solidFill>
                <a:srgbClr val="C00000"/>
              </a:solidFill>
              <a:latin typeface="Times New Roman" panose="02020603050405020304" pitchFamily="18" charset="0"/>
              <a:ea typeface="Times New Roman"/>
              <a:cs typeface="Times New Roman" panose="020206030504050203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7821828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228832" y="692696"/>
            <a:ext cx="10385940" cy="5970865"/>
          </a:xfrm>
          <a:prstGeom prst="rect">
            <a:avLst/>
          </a:prstGeom>
        </p:spPr>
        <p:txBody>
          <a:bodyPr wrap="square">
            <a:spAutoFit/>
          </a:bodyPr>
          <a:lstStyle/>
          <a:p>
            <a:pPr algn="just"/>
            <a:endParaRPr lang="ru-RU" b="1" dirty="0" smtClean="0">
              <a:solidFill>
                <a:prstClr val="black"/>
              </a:solidFill>
              <a:latin typeface="Times New Roman" panose="02020603050405020304" pitchFamily="18" charset="0"/>
              <a:cs typeface="Times New Roman" panose="02020603050405020304" pitchFamily="18" charset="0"/>
            </a:endParaRPr>
          </a:p>
          <a:p>
            <a:pPr algn="ctr"/>
            <a:r>
              <a:rPr lang="ru-RU" sz="2800" b="1" dirty="0" smtClean="0">
                <a:solidFill>
                  <a:srgbClr val="FF0000"/>
                </a:solidFill>
                <a:latin typeface="Arial Black" pitchFamily="34" charset="0"/>
                <a:cs typeface="Times New Roman" pitchFamily="18" charset="0"/>
              </a:rPr>
              <a:t>!!!</a:t>
            </a:r>
            <a:r>
              <a:rPr lang="ru-RU" sz="2800" b="1" dirty="0" smtClean="0">
                <a:solidFill>
                  <a:prstClr val="black"/>
                </a:solidFill>
                <a:latin typeface="Arial Black" pitchFamily="34" charset="0"/>
                <a:cs typeface="Times New Roman" pitchFamily="18" charset="0"/>
              </a:rPr>
              <a:t> С </a:t>
            </a:r>
            <a:r>
              <a:rPr lang="ru-RU" sz="2800" b="1" dirty="0">
                <a:solidFill>
                  <a:prstClr val="black"/>
                </a:solidFill>
                <a:latin typeface="Arial Black" pitchFamily="34" charset="0"/>
                <a:cs typeface="Times New Roman" pitchFamily="18" charset="0"/>
              </a:rPr>
              <a:t>целью своевременного информирования </a:t>
            </a:r>
            <a:endParaRPr lang="ru-RU" sz="2800" b="1" dirty="0" smtClean="0">
              <a:solidFill>
                <a:prstClr val="black"/>
              </a:solidFill>
              <a:latin typeface="Arial Black" pitchFamily="34" charset="0"/>
              <a:cs typeface="Times New Roman" pitchFamily="18" charset="0"/>
            </a:endParaRPr>
          </a:p>
          <a:p>
            <a:pPr algn="ctr"/>
            <a:r>
              <a:rPr lang="ru-RU" sz="2800" b="1" dirty="0" smtClean="0">
                <a:solidFill>
                  <a:prstClr val="black"/>
                </a:solidFill>
                <a:latin typeface="Arial Black" pitchFamily="34" charset="0"/>
                <a:cs typeface="Times New Roman" pitchFamily="18" charset="0"/>
              </a:rPr>
              <a:t>в </a:t>
            </a:r>
            <a:r>
              <a:rPr lang="ru-RU" sz="2800" b="1" dirty="0">
                <a:solidFill>
                  <a:prstClr val="black"/>
                </a:solidFill>
                <a:latin typeface="Arial Black" pitchFamily="34" charset="0"/>
                <a:cs typeface="Times New Roman" pitchFamily="18" charset="0"/>
              </a:rPr>
              <a:t>рамках контрольных (надзорных) </a:t>
            </a:r>
            <a:endParaRPr lang="ru-RU" sz="2800" b="1" dirty="0" smtClean="0">
              <a:solidFill>
                <a:prstClr val="black"/>
              </a:solidFill>
              <a:latin typeface="Arial Black" pitchFamily="34" charset="0"/>
              <a:cs typeface="Times New Roman" pitchFamily="18" charset="0"/>
            </a:endParaRPr>
          </a:p>
          <a:p>
            <a:pPr algn="ctr"/>
            <a:r>
              <a:rPr lang="ru-RU" sz="2800" b="1" dirty="0" smtClean="0">
                <a:solidFill>
                  <a:prstClr val="black"/>
                </a:solidFill>
                <a:latin typeface="Arial Black" pitchFamily="34" charset="0"/>
                <a:cs typeface="Times New Roman" pitchFamily="18" charset="0"/>
              </a:rPr>
              <a:t>и </a:t>
            </a:r>
            <a:r>
              <a:rPr lang="ru-RU" sz="2800" b="1" dirty="0">
                <a:solidFill>
                  <a:prstClr val="black"/>
                </a:solidFill>
                <a:latin typeface="Arial Black" pitchFamily="34" charset="0"/>
                <a:cs typeface="Times New Roman" pitchFamily="18" charset="0"/>
              </a:rPr>
              <a:t>профилактических мероприятий, </a:t>
            </a:r>
            <a:r>
              <a:rPr lang="ru-RU" sz="2800" b="1" dirty="0" smtClean="0">
                <a:solidFill>
                  <a:prstClr val="black"/>
                </a:solidFill>
                <a:latin typeface="Arial Black" pitchFamily="34" charset="0"/>
                <a:cs typeface="Times New Roman" pitchFamily="18" charset="0"/>
              </a:rPr>
              <a:t>проводимых </a:t>
            </a:r>
            <a:r>
              <a:rPr lang="ru-RU" sz="2800" b="1" dirty="0">
                <a:solidFill>
                  <a:prstClr val="black"/>
                </a:solidFill>
                <a:latin typeface="Arial Black" pitchFamily="34" charset="0"/>
                <a:cs typeface="Times New Roman" pitchFamily="18" charset="0"/>
              </a:rPr>
              <a:t>отделом надзора и </a:t>
            </a:r>
            <a:r>
              <a:rPr lang="ru-RU" sz="2800" b="1" dirty="0" smtClean="0">
                <a:solidFill>
                  <a:prstClr val="black"/>
                </a:solidFill>
                <a:latin typeface="Arial Black" pitchFamily="34" charset="0"/>
                <a:cs typeface="Times New Roman" pitchFamily="18" charset="0"/>
              </a:rPr>
              <a:t>контроля Министерства образования Владимирской области, </a:t>
            </a:r>
          </a:p>
          <a:p>
            <a:pPr algn="ctr"/>
            <a:r>
              <a:rPr lang="ru-RU" sz="2800" b="1" dirty="0" smtClean="0">
                <a:solidFill>
                  <a:srgbClr val="FF0000"/>
                </a:solidFill>
                <a:latin typeface="Arial Black" pitchFamily="34" charset="0"/>
                <a:cs typeface="Times New Roman" pitchFamily="18" charset="0"/>
              </a:rPr>
              <a:t>на </a:t>
            </a:r>
            <a:r>
              <a:rPr lang="ru-RU" sz="2800" b="1" dirty="0">
                <a:solidFill>
                  <a:srgbClr val="FF0000"/>
                </a:solidFill>
                <a:latin typeface="Arial Black" pitchFamily="34" charset="0"/>
                <a:cs typeface="Times New Roman" pitchFamily="18" charset="0"/>
              </a:rPr>
              <a:t>платформе </a:t>
            </a:r>
            <a:r>
              <a:rPr lang="ru-RU" sz="2800" b="1" dirty="0" smtClean="0">
                <a:solidFill>
                  <a:srgbClr val="FF0000"/>
                </a:solidFill>
                <a:latin typeface="Arial Black" pitchFamily="34" charset="0"/>
                <a:cs typeface="Times New Roman" pitchFamily="18" charset="0"/>
              </a:rPr>
              <a:t>«</a:t>
            </a:r>
            <a:r>
              <a:rPr lang="ru-RU" sz="2800" b="1" dirty="0" err="1" smtClean="0">
                <a:solidFill>
                  <a:srgbClr val="FF0000"/>
                </a:solidFill>
                <a:latin typeface="Arial Black" pitchFamily="34" charset="0"/>
                <a:cs typeface="Times New Roman" pitchFamily="18" charset="0"/>
              </a:rPr>
              <a:t>Сферум</a:t>
            </a:r>
            <a:r>
              <a:rPr lang="ru-RU" sz="2800" b="1" dirty="0" smtClean="0">
                <a:solidFill>
                  <a:srgbClr val="FF0000"/>
                </a:solidFill>
                <a:latin typeface="Arial Black" pitchFamily="34" charset="0"/>
                <a:cs typeface="Times New Roman" pitchFamily="18" charset="0"/>
              </a:rPr>
              <a:t>» </a:t>
            </a:r>
            <a:r>
              <a:rPr lang="ru-RU" sz="2800" b="1" dirty="0">
                <a:solidFill>
                  <a:srgbClr val="FF0000"/>
                </a:solidFill>
                <a:latin typeface="Arial Black" pitchFamily="34" charset="0"/>
                <a:cs typeface="Times New Roman" pitchFamily="18" charset="0"/>
              </a:rPr>
              <a:t>создан информационный канал </a:t>
            </a:r>
            <a:r>
              <a:rPr lang="ru-RU" sz="2800" b="1" u="sng" dirty="0" smtClean="0">
                <a:solidFill>
                  <a:srgbClr val="FF0000"/>
                </a:solidFill>
                <a:latin typeface="Arial Black" pitchFamily="34" charset="0"/>
                <a:cs typeface="Times New Roman" pitchFamily="18" charset="0"/>
              </a:rPr>
              <a:t>«ОбрНадзор33»</a:t>
            </a:r>
            <a:r>
              <a:rPr lang="ru-RU" sz="2800" b="1" dirty="0" smtClean="0">
                <a:solidFill>
                  <a:srgbClr val="FF0000"/>
                </a:solidFill>
                <a:latin typeface="Arial Black" pitchFamily="34" charset="0"/>
                <a:cs typeface="Times New Roman" pitchFamily="18" charset="0"/>
              </a:rPr>
              <a:t>.</a:t>
            </a:r>
            <a:endParaRPr lang="ru-RU" sz="2800" b="1" dirty="0">
              <a:solidFill>
                <a:srgbClr val="FF0000"/>
              </a:solidFill>
              <a:latin typeface="Arial Black" pitchFamily="34" charset="0"/>
              <a:cs typeface="Times New Roman" pitchFamily="18" charset="0"/>
            </a:endParaRPr>
          </a:p>
          <a:p>
            <a:pPr algn="ctr"/>
            <a:endParaRPr lang="ru-RU" sz="2800" b="1" dirty="0" smtClean="0">
              <a:solidFill>
                <a:prstClr val="black"/>
              </a:solidFill>
              <a:latin typeface="Arial Black" pitchFamily="34" charset="0"/>
              <a:cs typeface="Times New Roman" pitchFamily="18" charset="0"/>
            </a:endParaRPr>
          </a:p>
          <a:p>
            <a:pPr algn="ctr"/>
            <a:r>
              <a:rPr lang="ru-RU" sz="2800" b="1" dirty="0" smtClean="0">
                <a:solidFill>
                  <a:prstClr val="black"/>
                </a:solidFill>
                <a:latin typeface="Arial Black" pitchFamily="34" charset="0"/>
                <a:cs typeface="Times New Roman" pitchFamily="18" charset="0"/>
              </a:rPr>
              <a:t>Ссылка </a:t>
            </a:r>
            <a:r>
              <a:rPr lang="ru-RU" sz="2800" b="1" dirty="0">
                <a:solidFill>
                  <a:prstClr val="black"/>
                </a:solidFill>
                <a:latin typeface="Arial Black" pitchFamily="34" charset="0"/>
                <a:cs typeface="Times New Roman" pitchFamily="18" charset="0"/>
              </a:rPr>
              <a:t>для подключения: </a:t>
            </a:r>
          </a:p>
          <a:p>
            <a:pPr algn="ctr"/>
            <a:r>
              <a:rPr lang="ru-RU" sz="2800" b="1" dirty="0">
                <a:solidFill>
                  <a:prstClr val="black"/>
                </a:solidFill>
                <a:latin typeface="Arial Black" pitchFamily="34" charset="0"/>
                <a:cs typeface="Times New Roman" pitchFamily="18" charset="0"/>
                <a:hlinkClick r:id="rId3"/>
              </a:rPr>
              <a:t>https://sferum.ru/?p=channel&amp;channelId=-223555863</a:t>
            </a:r>
            <a:endParaRPr lang="ru-RU" sz="2800" b="1" dirty="0">
              <a:solidFill>
                <a:prstClr val="black"/>
              </a:solidFill>
              <a:latin typeface="Arial Black" pitchFamily="34" charset="0"/>
              <a:cs typeface="Times New Roman" pitchFamily="18" charset="0"/>
            </a:endParaRPr>
          </a:p>
          <a:p>
            <a:pPr algn="ctr"/>
            <a:endParaRPr lang="ru-RU" sz="2800" b="1" u="sng" dirty="0">
              <a:solidFill>
                <a:srgbClr val="FF0000"/>
              </a:solidFill>
              <a:latin typeface="Arial Black" pitchFamily="34" charset="0"/>
              <a:cs typeface="Times New Roman" panose="02020603050405020304" pitchFamily="18" charset="0"/>
            </a:endParaRPr>
          </a:p>
          <a:p>
            <a:pPr algn="ctr"/>
            <a:endParaRPr lang="ru-RU" sz="1400" b="1" u="sng" dirty="0" smtClean="0">
              <a:solidFill>
                <a:srgbClr val="FF0000"/>
              </a:solidFill>
              <a:latin typeface="Times New Roman" panose="02020603050405020304" pitchFamily="18" charset="0"/>
              <a:cs typeface="Times New Roman" panose="02020603050405020304" pitchFamily="18" charset="0"/>
            </a:endParaRPr>
          </a:p>
          <a:p>
            <a:pPr algn="ctr"/>
            <a:endParaRPr lang="ru-RU" sz="1400" b="1" u="sng" dirty="0">
              <a:solidFill>
                <a:srgbClr val="FF000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spTree>
    <p:extLst>
      <p:ext uri="{BB962C8B-B14F-4D97-AF65-F5344CB8AC3E}">
        <p14:creationId xmlns:p14="http://schemas.microsoft.com/office/powerpoint/2010/main" val="7547169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15480" y="188640"/>
            <a:ext cx="9793088" cy="353673"/>
          </a:xfrm>
        </p:spPr>
        <p:txBody>
          <a:bodyPr>
            <a:noAutofit/>
          </a:bodyPr>
          <a:lstStyle/>
          <a:p>
            <a:r>
              <a:rPr lang="ru-RU" sz="1800" b="1" dirty="0">
                <a:solidFill>
                  <a:srgbClr val="00B050"/>
                </a:solidFill>
                <a:latin typeface="Times New Roman" panose="02020603050405020304" pitchFamily="18" charset="0"/>
                <a:ea typeface="Times New Roman"/>
                <a:cs typeface="Times New Roman" panose="02020603050405020304" pitchFamily="18" charset="0"/>
              </a:rPr>
              <a:t/>
            </a:r>
            <a:br>
              <a:rPr lang="ru-RU" sz="1800" b="1" dirty="0">
                <a:solidFill>
                  <a:srgbClr val="00B050"/>
                </a:solidFill>
                <a:latin typeface="Times New Roman" panose="02020603050405020304" pitchFamily="18" charset="0"/>
                <a:ea typeface="Times New Roman"/>
                <a:cs typeface="Times New Roman" panose="02020603050405020304" pitchFamily="18" charset="0"/>
              </a:rPr>
            </a:br>
            <a:endParaRPr lang="ru-RU" sz="1800" u="sng" dirty="0">
              <a:solidFill>
                <a:srgbClr val="C0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83432" y="188640"/>
            <a:ext cx="10513168" cy="6552728"/>
          </a:xfrm>
        </p:spPr>
        <p:txBody>
          <a:bodyPr>
            <a:noAutofit/>
          </a:bodyPr>
          <a:lstStyle/>
          <a:p>
            <a:pPr marL="0" indent="0" algn="ctr">
              <a:lnSpc>
                <a:spcPts val="1650"/>
              </a:lnSpc>
              <a:spcAft>
                <a:spcPts val="900"/>
              </a:spcAft>
              <a:buNone/>
            </a:pPr>
            <a:r>
              <a:rPr lang="ru-RU" sz="1400" dirty="0" smtClean="0">
                <a:latin typeface="Times New Roman" panose="02020603050405020304" pitchFamily="18" charset="0"/>
                <a:ea typeface="Times New Roman"/>
                <a:cs typeface="Times New Roman" panose="02020603050405020304" pitchFamily="18" charset="0"/>
              </a:rPr>
              <a:t>	</a:t>
            </a:r>
          </a:p>
          <a:p>
            <a:pPr marL="0" indent="0" algn="ctr">
              <a:lnSpc>
                <a:spcPts val="1650"/>
              </a:lnSpc>
              <a:spcBef>
                <a:spcPts val="0"/>
              </a:spcBef>
              <a:buNone/>
            </a:pPr>
            <a:r>
              <a:rPr lang="ru-RU" altLang="ru-RU" sz="2000" b="1" kern="0" dirty="0" smtClean="0">
                <a:solidFill>
                  <a:srgbClr val="C00000"/>
                </a:solidFill>
                <a:latin typeface="Arial Black" pitchFamily="34" charset="0"/>
                <a:cs typeface="Times New Roman" pitchFamily="18" charset="0"/>
              </a:rPr>
              <a:t> </a:t>
            </a:r>
            <a:endParaRPr lang="ru-RU" sz="1600" dirty="0">
              <a:latin typeface="Arial Black" pitchFamily="34" charset="0"/>
              <a:ea typeface="Calibri"/>
              <a:cs typeface="Times New Roman" panose="02020603050405020304" pitchFamily="18" charset="0"/>
            </a:endParaRPr>
          </a:p>
        </p:txBody>
      </p:sp>
      <p:sp>
        <p:nvSpPr>
          <p:cNvPr id="4" name="Прямоугольник 3"/>
          <p:cNvSpPr/>
          <p:nvPr/>
        </p:nvSpPr>
        <p:spPr>
          <a:xfrm>
            <a:off x="1415480" y="188640"/>
            <a:ext cx="10153128" cy="315920"/>
          </a:xfrm>
          <a:prstGeom prst="rect">
            <a:avLst/>
          </a:prstGeom>
        </p:spPr>
        <p:txBody>
          <a:bodyPr wrap="square">
            <a:spAutoFit/>
          </a:bodyPr>
          <a:lstStyle/>
          <a:p>
            <a:pPr algn="ctr">
              <a:lnSpc>
                <a:spcPts val="1650"/>
              </a:lnSpc>
              <a:spcAft>
                <a:spcPts val="900"/>
              </a:spcAft>
            </a:pPr>
            <a:endParaRPr lang="ru-RU" sz="2000" b="1" u="sng" dirty="0" smtClean="0">
              <a:solidFill>
                <a:srgbClr val="C00000"/>
              </a:solidFill>
              <a:latin typeface="Times New Roman" panose="02020603050405020304" pitchFamily="18" charset="0"/>
              <a:ea typeface="Times New Roman"/>
              <a:cs typeface="Times New Roman" panose="020206030504050203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85"/>
            <a:ext cx="1076003" cy="1086349"/>
          </a:xfrm>
          <a:prstGeom prst="rect">
            <a:avLst/>
          </a:prstGeom>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1704" y="188640"/>
            <a:ext cx="4392488"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240237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7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3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5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6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8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8420</TotalTime>
  <Words>7907</Words>
  <Application>Microsoft Office PowerPoint</Application>
  <PresentationFormat>Произвольный</PresentationFormat>
  <Paragraphs>918</Paragraphs>
  <Slides>37</Slides>
  <Notes>3</Notes>
  <HiddenSlides>0</HiddenSlides>
  <MMClips>0</MMClips>
  <ScaleCrop>false</ScaleCrop>
  <HeadingPairs>
    <vt:vector size="4" baseType="variant">
      <vt:variant>
        <vt:lpstr>Тема</vt:lpstr>
      </vt:variant>
      <vt:variant>
        <vt:i4>10</vt:i4>
      </vt:variant>
      <vt:variant>
        <vt:lpstr>Заголовки слайдов</vt:lpstr>
      </vt:variant>
      <vt:variant>
        <vt:i4>37</vt:i4>
      </vt:variant>
    </vt:vector>
  </HeadingPairs>
  <TitlesOfParts>
    <vt:vector size="47" baseType="lpstr">
      <vt:lpstr>Тема Office</vt:lpstr>
      <vt:lpstr>7_Тема Office</vt:lpstr>
      <vt:lpstr>1_Тема Office</vt:lpstr>
      <vt:lpstr>2_Тема Office</vt:lpstr>
      <vt:lpstr>13_Тема Office</vt:lpstr>
      <vt:lpstr>3_Тема Office</vt:lpstr>
      <vt:lpstr>4_Тема Office</vt:lpstr>
      <vt:lpstr>5_Тема Office</vt:lpstr>
      <vt:lpstr>6_Тема Office</vt:lpstr>
      <vt:lpstr>8_Тема Office</vt:lpstr>
      <vt:lpstr>Соблюдение обязательных требований  в сфере образования  при реализации программ профессионального обучения </vt:lpstr>
      <vt:lpstr>Презентация PowerPoint</vt:lpstr>
      <vt:lpstr>Презентация PowerPoint</vt:lpstr>
      <vt:lpstr>Презентация PowerPoint</vt:lpstr>
      <vt:lpstr>КОНТРОЛЬНАЯ (НАДЗОРНАЯ) ДЕЯТЕЛЬНОСТЬ  В СФЕРЕ ОБРАЗОВАНИЯ</vt:lpstr>
      <vt:lpstr> ПОСТАНОВЛЕНИЕ ПРАВИТЕЛЬСТВА РФ ОТ 25.06.2021 № 997  «ОБ УТВЕРЖДЕНИИ ПОЛОЖЕНИЯ О ФЕДЕРАЛЬНОМ ГОСУДАРСТВЕННОМ КОНТРОЛЕ (НАДЗОРЕ) В СФЕРЕ ОБРАЗОВАНИЯ» </vt:lpstr>
      <vt:lpstr>Соблюдение  требований законодательства Российской Федерации в сфере образования  в части информационной открытости  образовательной организации, требований                к структуре официального сайта в информационно-телекоммуникационной сети «Интернет» и формату представления информации</vt:lpstr>
      <vt:lpstr>Федеральный закон от 29.12.2012 № 273-ФЗ  «Об образовании в Российской Федерации»</vt:lpstr>
      <vt:lpstr>Презентация PowerPoint</vt:lpstr>
      <vt:lpstr>Презентация PowerPoint</vt:lpstr>
      <vt:lpstr>   </vt:lpstr>
      <vt:lpstr>   Федеральный закон от 06.04.2011 г. № 63-ФЗ  «Об электронной подписи»  </vt:lpstr>
      <vt:lpstr> </vt:lpstr>
      <vt:lpstr>   </vt:lpstr>
      <vt:lpstr>   </vt:lpstr>
      <vt:lpstr>   </vt:lpstr>
      <vt:lpstr>Подраздел «Документы» должен содержать документы:  </vt:lpstr>
      <vt:lpstr>   </vt:lpstr>
      <vt:lpstr>   </vt:lpstr>
      <vt:lpstr>   </vt:lpstr>
      <vt:lpstr>   </vt:lpstr>
      <vt:lpstr>   </vt:lpstr>
      <vt:lpstr>   </vt:lpstr>
      <vt:lpstr>   </vt:lpstr>
      <vt:lpstr>   </vt:lpstr>
      <vt:lpstr>   </vt:lpstr>
      <vt:lpstr>   </vt:lpstr>
      <vt:lpstr>   </vt:lpstr>
      <vt:lpstr>   </vt:lpstr>
      <vt:lpstr>   </vt:lpstr>
      <vt:lpstr> </vt:lpstr>
      <vt:lpstr> </vt:lpstr>
      <vt:lpstr> </vt:lpstr>
      <vt:lpstr> ПОСТАНОВЛЕНИЕ ПРАВИТЕЛЬСТВА РФ ОТ 25.06.2021 № 997 «ОБ УТВЕРЖДЕНИИ ПОЛОЖЕНИЯ О ФЕДЕРАЛЬНОМ ГОСУДАРСТВЕННОМ КОНТРОЛЕ (НАДЗОРЕ) В СФЕРЕ ОБРАЗОВАНИЯ» </vt:lpstr>
      <vt:lpstr> </vt:lpstr>
      <vt:lpstr>Презентация PowerPoint</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Альбина Петровна Червонова</dc:creator>
  <cp:lastModifiedBy>Альбина Петровна Червонова</cp:lastModifiedBy>
  <cp:revision>1207</cp:revision>
  <cp:lastPrinted>2025-01-23T12:25:27Z</cp:lastPrinted>
  <dcterms:created xsi:type="dcterms:W3CDTF">2018-08-06T08:26:42Z</dcterms:created>
  <dcterms:modified xsi:type="dcterms:W3CDTF">2025-01-24T13:50:59Z</dcterms:modified>
</cp:coreProperties>
</file>